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1" r:id="rId3"/>
    <p:sldId id="270" r:id="rId4"/>
    <p:sldId id="269" r:id="rId5"/>
    <p:sldId id="275" r:id="rId6"/>
    <p:sldId id="321" r:id="rId7"/>
    <p:sldId id="276" r:id="rId8"/>
    <p:sldId id="283" r:id="rId9"/>
    <p:sldId id="277" r:id="rId10"/>
    <p:sldId id="322" r:id="rId11"/>
    <p:sldId id="278" r:id="rId12"/>
    <p:sldId id="279" r:id="rId13"/>
    <p:sldId id="284" r:id="rId14"/>
    <p:sldId id="286" r:id="rId15"/>
    <p:sldId id="323" r:id="rId16"/>
    <p:sldId id="287" r:id="rId17"/>
    <p:sldId id="288" r:id="rId18"/>
    <p:sldId id="289" r:id="rId19"/>
    <p:sldId id="291" r:id="rId20"/>
    <p:sldId id="290" r:id="rId21"/>
    <p:sldId id="324" r:id="rId22"/>
    <p:sldId id="292" r:id="rId23"/>
    <p:sldId id="293" r:id="rId24"/>
    <p:sldId id="294" r:id="rId25"/>
    <p:sldId id="295" r:id="rId26"/>
    <p:sldId id="296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297" r:id="rId85"/>
    <p:sldId id="299" r:id="rId86"/>
    <p:sldId id="301" r:id="rId87"/>
    <p:sldId id="298" r:id="rId88"/>
    <p:sldId id="302" r:id="rId89"/>
    <p:sldId id="303" r:id="rId90"/>
    <p:sldId id="304" r:id="rId91"/>
    <p:sldId id="305" r:id="rId92"/>
    <p:sldId id="306" r:id="rId93"/>
    <p:sldId id="307" r:id="rId94"/>
    <p:sldId id="308" r:id="rId95"/>
    <p:sldId id="309" r:id="rId96"/>
    <p:sldId id="310" r:id="rId97"/>
    <p:sldId id="311" r:id="rId98"/>
    <p:sldId id="312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402" r:id="rId120"/>
    <p:sldId id="403" r:id="rId121"/>
    <p:sldId id="404" r:id="rId122"/>
    <p:sldId id="405" r:id="rId123"/>
    <p:sldId id="314" r:id="rId124"/>
    <p:sldId id="313" r:id="rId125"/>
    <p:sldId id="317" r:id="rId126"/>
    <p:sldId id="318" r:id="rId127"/>
    <p:sldId id="316" r:id="rId128"/>
    <p:sldId id="320" r:id="rId129"/>
    <p:sldId id="406" r:id="rId130"/>
    <p:sldId id="421" r:id="rId131"/>
    <p:sldId id="407" r:id="rId132"/>
    <p:sldId id="408" r:id="rId133"/>
    <p:sldId id="409" r:id="rId134"/>
    <p:sldId id="410" r:id="rId135"/>
    <p:sldId id="411" r:id="rId136"/>
    <p:sldId id="412" r:id="rId137"/>
    <p:sldId id="414" r:id="rId138"/>
    <p:sldId id="413" r:id="rId139"/>
    <p:sldId id="415" r:id="rId140"/>
    <p:sldId id="416" r:id="rId141"/>
    <p:sldId id="417" r:id="rId142"/>
    <p:sldId id="418" r:id="rId143"/>
    <p:sldId id="419" r:id="rId144"/>
    <p:sldId id="420" r:id="rId1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444" autoAdjust="0"/>
  </p:normalViewPr>
  <p:slideViewPr>
    <p:cSldViewPr>
      <p:cViewPr varScale="1">
        <p:scale>
          <a:sx n="110" d="100"/>
          <a:sy n="110" d="100"/>
        </p:scale>
        <p:origin x="5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youtube.com/watch?v=PNhXjcbMDt0&amp;list=PL9mhQYIlKEheoq-M4EifTMPNWMw7poclK&amp;index=6" TargetMode="Externa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scienceschool.net/view-notebook/d433eb9e0a2a4c5d8fc14dbe14d20335/" TargetMode="External"/><Relationship Id="rId4" Type="http://schemas.openxmlformats.org/officeDocument/2006/relationships/hyperlink" Target="https://tykimos.github.io/2018/10/10/Understanding_Generative_Adversarial_Net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006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7528" y="2276872"/>
            <a:ext cx="838533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7,8 </a:t>
            </a:r>
            <a:r>
              <a:rPr lang="ko-KR" altLang="en-US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</a:t>
            </a:r>
            <a:r>
              <a:rPr lang="ko-KR" altLang="en-US" sz="3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창시자에게 배우는 </a:t>
            </a:r>
            <a:r>
              <a:rPr lang="ko-KR" altLang="en-US" sz="3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en-US" altLang="ko-KR" sz="3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24249" y="3109465"/>
            <a:ext cx="780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이태근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이지선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10185" y="270391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011185" y="2703912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27174" y="122019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소설 분류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35086" y="2643436"/>
            <a:ext cx="1417798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장르를 위한 분류 모델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58082" y="2643436"/>
            <a:ext cx="141779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시대를 위한 회귀 모델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789296" y="4462887"/>
            <a:ext cx="1352975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처리 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화살표 연결선 42"/>
          <p:cNvCxnSpPr>
            <a:stCxn id="40" idx="0"/>
            <a:endCxn id="29" idx="2"/>
          </p:cNvCxnSpPr>
          <p:nvPr/>
        </p:nvCxnSpPr>
        <p:spPr>
          <a:xfrm rot="16200000" flipV="1">
            <a:off x="2319196" y="3316298"/>
            <a:ext cx="1171379" cy="1121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30" idx="2"/>
          </p:cNvCxnSpPr>
          <p:nvPr/>
        </p:nvCxnSpPr>
        <p:spPr>
          <a:xfrm rot="5400000" flipH="1" flipV="1">
            <a:off x="3489510" y="3385419"/>
            <a:ext cx="1171381" cy="983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2337406" y="2166041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560401" y="2166041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3462709" y="5084050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035078" y="17967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39390" y="17967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시대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66138" y="573212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소설 텍스트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1038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1038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150" y="1428736"/>
            <a:ext cx="964413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이미지 잠재 공간에서 </a:t>
            </a:r>
            <a:r>
              <a:rPr lang="ko-KR" altLang="en-US" dirty="0" err="1" smtClean="0">
                <a:solidFill>
                  <a:schemeClr val="bg1"/>
                </a:solidFill>
              </a:rPr>
              <a:t>샘플링해서</a:t>
            </a:r>
            <a:r>
              <a:rPr lang="ko-KR" altLang="en-US" dirty="0" smtClean="0">
                <a:solidFill>
                  <a:schemeClr val="bg1"/>
                </a:solidFill>
              </a:rPr>
              <a:t> 완전히 새로운 이미지나 기존 이미지를 변형하는 방식이 현재 가장 인기 있고 성공적으로 창조적 </a:t>
            </a:r>
            <a:r>
              <a:rPr lang="en-US" altLang="ko-KR" dirty="0" smtClean="0">
                <a:solidFill>
                  <a:schemeClr val="bg1"/>
                </a:solidFill>
              </a:rPr>
              <a:t>AI </a:t>
            </a:r>
            <a:r>
              <a:rPr lang="ko-KR" altLang="en-US" dirty="0" smtClean="0">
                <a:solidFill>
                  <a:schemeClr val="bg1"/>
                </a:solidFill>
              </a:rPr>
              <a:t>애플리케이션을 만들 수 있는 방법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주요 기법 </a:t>
            </a: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가지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Variational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AutoEncoders</a:t>
            </a:r>
            <a:r>
              <a:rPr lang="en-US" altLang="ko-KR" dirty="0" smtClean="0">
                <a:solidFill>
                  <a:schemeClr val="bg1"/>
                </a:solidFill>
              </a:rPr>
              <a:t>, VAE)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8.5</a:t>
            </a:r>
            <a:r>
              <a:rPr lang="ko-KR" altLang="en-US" dirty="0" smtClean="0">
                <a:solidFill>
                  <a:schemeClr val="bg1"/>
                </a:solidFill>
              </a:rPr>
              <a:t>절 적대적 생성 네트워크</a:t>
            </a:r>
            <a:r>
              <a:rPr lang="en-US" altLang="ko-KR" dirty="0" smtClean="0">
                <a:solidFill>
                  <a:schemeClr val="bg1"/>
                </a:solidFill>
              </a:rPr>
              <a:t>(Generative Adversarial Networks, GAN)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목적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72757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1544" y="58470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1464" y="2708920"/>
            <a:ext cx="885698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목적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모델을 여러 이미지로 훈련시키고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그 모델의 입력으로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어떤 이미지를 넣으면 출력으로 새로운 이미지를 출력한다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2357430"/>
            <a:ext cx="6143668" cy="38787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 </a:t>
            </a:r>
            <a:r>
              <a:rPr sz="18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공간의 한 포인트를 입력으로 받아 이미지를 출력하는 모듈</a:t>
            </a: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VAE에서는 </a:t>
            </a:r>
            <a:r>
              <a:rPr sz="18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디코더(decoder</a:t>
            </a:r>
            <a:r>
              <a:rPr sz="1800" b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en-US" sz="1800" b="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GAN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에서는 생성자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(generator)</a:t>
            </a:r>
            <a:endParaRPr lang="ko-KR" altLang="en-US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7570" y="2786058"/>
            <a:ext cx="47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잠재공간이 만들어지면 포인트 하나를 특정하여 또는 무작위로 </a:t>
            </a:r>
            <a:r>
              <a:rPr lang="ko-KR" altLang="en-US" dirty="0" err="1" smtClean="0">
                <a:solidFill>
                  <a:schemeClr val="bg1"/>
                </a:solidFill>
              </a:rPr>
              <a:t>샘플링할</a:t>
            </a:r>
            <a:r>
              <a:rPr lang="ko-KR" altLang="en-US" dirty="0" smtClean="0">
                <a:solidFill>
                  <a:schemeClr val="bg1"/>
                </a:solidFill>
              </a:rPr>
              <a:t>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7608" y="3152001"/>
            <a:ext cx="6036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</a:rPr>
              <a:t>잠재공간이란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?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5538" y="3000372"/>
            <a:ext cx="6036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 smtClean="0">
                <a:solidFill>
                  <a:schemeClr val="bg1"/>
                </a:solidFill>
              </a:rPr>
              <a:t>잠재공간이란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 smtClean="0">
                <a:solidFill>
                  <a:schemeClr val="bg1"/>
                </a:solidFill>
              </a:rPr>
              <a:t>개념벡터들이 모여서 생긴 공간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8" name="Picture 4" descr="표정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6" r="34958" b="575"/>
          <a:stretch/>
        </p:blipFill>
        <p:spPr bwMode="auto">
          <a:xfrm>
            <a:off x="2207568" y="1412776"/>
            <a:ext cx="5976664" cy="3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5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8.4.1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잠재 공간에서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샘플링하기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5319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5319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8" name="Picture 4" descr="표정 이미지 검색결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6" r="34958" b="575"/>
          <a:stretch/>
        </p:blipFill>
        <p:spPr bwMode="auto">
          <a:xfrm>
            <a:off x="2183586" y="1290009"/>
            <a:ext cx="5976664" cy="3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49465" y="5490726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개념벡터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표정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성별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헤어스타일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피부색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변형을 위한 개념 벡터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9593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595934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ehdal/AppData/Roaming/PolarisOffice/ETemp/11952_16561328/fImage903335430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" y="1142984"/>
            <a:ext cx="5821680" cy="23183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9588" y="3786190"/>
            <a:ext cx="10644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개념벡터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잠재공간에서의 특징적인 벡터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잠재공간에서의 웃음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</a:rPr>
              <a:t>슬픔 벡터를 찾아서 입력이미지로부터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새로운 이미지를 생성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928670"/>
            <a:ext cx="985844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오토인코더</a:t>
            </a:r>
            <a:r>
              <a:rPr lang="en-US" altLang="ko-KR" sz="2200" dirty="0" smtClean="0">
                <a:solidFill>
                  <a:schemeClr val="bg1"/>
                </a:solidFill>
              </a:rPr>
              <a:t>: </a:t>
            </a:r>
            <a:r>
              <a:rPr lang="ko-KR" altLang="en-US" sz="2200" dirty="0" smtClean="0">
                <a:solidFill>
                  <a:schemeClr val="bg1"/>
                </a:solidFill>
              </a:rPr>
              <a:t>입력이미지와 동일한 이미지를 타깃 데이터로 사용하여 훈련하는 생성 모델</a:t>
            </a:r>
            <a:r>
              <a:rPr lang="en-US" altLang="ko-KR" sz="2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즉 오토인코더는 원본 입력을 재구성하는 방법을 학습하는 모델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</a:rPr>
              <a:t>단점</a:t>
            </a:r>
            <a:r>
              <a:rPr lang="en-US" altLang="ko-KR" sz="2200" dirty="0" smtClean="0">
                <a:solidFill>
                  <a:schemeClr val="bg1"/>
                </a:solidFill>
              </a:rPr>
              <a:t>: </a:t>
            </a:r>
            <a:r>
              <a:rPr lang="ko-KR" altLang="en-US" sz="2200" dirty="0" smtClean="0">
                <a:solidFill>
                  <a:schemeClr val="bg1"/>
                </a:solidFill>
              </a:rPr>
              <a:t>구조화가 잘된 잠재 공간을 만들지 못함</a:t>
            </a:r>
            <a:r>
              <a:rPr lang="en-US" altLang="ko-KR" sz="2200" dirty="0" smtClean="0">
                <a:solidFill>
                  <a:schemeClr val="bg1"/>
                </a:solidFill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</a:rPr>
              <a:t>압축도 아주 뛰어나지 않음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8" name="Picture 4" descr="autoencoder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2428868"/>
            <a:ext cx="8362950" cy="3248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91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857232"/>
            <a:ext cx="864399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오토인코더는 입력이미지를 잠재 공간의 고정된 값으로 압축하는데 비해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오토인코더는 입력이미지를 어떤 통계 분포의 </a:t>
            </a:r>
            <a:r>
              <a:rPr lang="ko-KR" altLang="en-US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dirty="0" smtClean="0">
                <a:solidFill>
                  <a:schemeClr val="bg1"/>
                </a:solidFill>
              </a:rPr>
              <a:t> 변환함</a:t>
            </a:r>
            <a:r>
              <a:rPr lang="en-US" altLang="ko-KR" dirty="0" smtClean="0">
                <a:solidFill>
                  <a:schemeClr val="bg1"/>
                </a:solidFill>
              </a:rPr>
              <a:t>.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026" y="1714488"/>
            <a:ext cx="8715436" cy="204201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9" name="그림 18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881026" y="3857628"/>
            <a:ext cx="7358114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9093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980178" y="3928334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80376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79980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80178" y="26424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화살표 연결선 17"/>
          <p:cNvCxnSpPr>
            <a:stCxn id="10" idx="0"/>
            <a:endCxn id="11" idx="2"/>
          </p:cNvCxnSpPr>
          <p:nvPr/>
        </p:nvCxnSpPr>
        <p:spPr>
          <a:xfrm rot="5400000" flipH="1" flipV="1">
            <a:off x="8971658" y="27667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0"/>
            <a:endCxn id="15" idx="2"/>
          </p:cNvCxnSpPr>
          <p:nvPr/>
        </p:nvCxnSpPr>
        <p:spPr>
          <a:xfrm rot="5400000" flipH="1" flipV="1">
            <a:off x="8221559" y="3516886"/>
            <a:ext cx="82289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0"/>
            <a:endCxn id="13" idx="2"/>
          </p:cNvCxnSpPr>
          <p:nvPr/>
        </p:nvCxnSpPr>
        <p:spPr>
          <a:xfrm rot="16200000" flipV="1">
            <a:off x="7471460" y="27667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0"/>
          </p:cNvCxnSpPr>
          <p:nvPr/>
        </p:nvCxnSpPr>
        <p:spPr>
          <a:xfrm rot="16200000" flipV="1">
            <a:off x="8378031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rot="16200000" flipV="1">
            <a:off x="9878228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6877832" y="23874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6200000" flipV="1">
            <a:off x="8378030" y="4602051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2988" y="499990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포스트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7170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65930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37566" y="1713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97755" y="17201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3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출력을 가진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모델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00427" y="2335698"/>
            <a:ext cx="148790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15292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09588" y="857232"/>
            <a:ext cx="8643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오토인코더는 입력이미지를 잠재 공간의 고정된 값으로 압축하는데 비해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변이형 오토인코더는 입력이미지를 어떤 통계 분포의 </a:t>
            </a:r>
            <a:r>
              <a:rPr lang="ko-KR" altLang="en-US" dirty="0" err="1" smtClean="0">
                <a:solidFill>
                  <a:schemeClr val="bg1"/>
                </a:solidFill>
              </a:rPr>
              <a:t>파라미터로</a:t>
            </a:r>
            <a:r>
              <a:rPr lang="ko-KR" altLang="en-US" dirty="0" smtClean="0">
                <a:solidFill>
                  <a:schemeClr val="bg1"/>
                </a:solidFill>
              </a:rPr>
              <a:t> 변환함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26" y="1928802"/>
            <a:ext cx="7662885" cy="426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98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9" name="텍스트 상자 22"/>
          <p:cNvSpPr txBox="1">
            <a:spLocks/>
          </p:cNvSpPr>
          <p:nvPr/>
        </p:nvSpPr>
        <p:spPr>
          <a:xfrm>
            <a:off x="744064" y="1500174"/>
            <a:ext cx="10469628" cy="4110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</a:t>
            </a:r>
            <a:r>
              <a:rPr lang="ko-KR" altLang="en-US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작동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인코더 모듈이 입력 샘플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input_img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를 잠재 공간의 두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파라미터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z_mean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z_log_var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로 변환</a:t>
            </a:r>
          </a:p>
          <a:p>
            <a:pPr algn="just" defTabSz="50800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입력 이미지가 생성되었다고 가정한 잠재 공간의 정규 분포에서 포인트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z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를</a:t>
            </a:r>
          </a:p>
          <a:p>
            <a:pPr algn="just" defTabSz="508000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z =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z_mean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+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(0.5 * </a:t>
            </a:r>
            <a:r>
              <a:rPr lang="en-US" altLang="ko-KR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z_log_var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 * epsilon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처럼 무작위로 샘플링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※ </a:t>
            </a:r>
            <a:r>
              <a:rPr lang="en-US" altLang="ko-KR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epsilo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은 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작은 값을 가진 랜덤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텐서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3.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디코더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모듈은 잠재 공간의 이 포인트를 원본 입력 이미지로 </a:t>
            </a:r>
            <a:r>
              <a:rPr lang="ko-KR" altLang="en-US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매핑하여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복원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3505111"/>
            <a:ext cx="8541385" cy="2704465"/>
          </a:xfrm>
          <a:prstGeom prst="rect">
            <a:avLst/>
          </a:prstGeom>
          <a:noFill/>
        </p:spPr>
      </p:pic>
      <p:pic>
        <p:nvPicPr>
          <p:cNvPr id="21" name="그림 20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748714" y="970365"/>
            <a:ext cx="7358114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134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074" name="Picture 2" descr="VAE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819010"/>
            <a:ext cx="7848872" cy="36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51384" y="1192345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변이형 오토인코더 구조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9" name="그림 18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92" y="1251464"/>
            <a:ext cx="6077604" cy="528168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551384" y="1274662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인코더 네트워크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494" y="1498786"/>
            <a:ext cx="46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잠재공간 샘플링 함수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9" y="2066433"/>
            <a:ext cx="11069853" cy="2586703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3" name="TextBox 2"/>
          <p:cNvSpPr txBox="1"/>
          <p:nvPr/>
        </p:nvSpPr>
        <p:spPr>
          <a:xfrm>
            <a:off x="783629" y="544057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Lambda: </a:t>
            </a:r>
            <a:r>
              <a:rPr lang="ko-KR" altLang="en-US" dirty="0" smtClean="0">
                <a:solidFill>
                  <a:schemeClr val="bg1"/>
                </a:solidFill>
              </a:rPr>
              <a:t>함수를 모델의 층으로 만들어줌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9" name="Picture 4" descr="autoencoder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5480" y="1839410"/>
            <a:ext cx="8362950" cy="3248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6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384" y="127466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 공간 포인트를 이미지로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매핑하는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디코더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네트워크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9" y="1962487"/>
            <a:ext cx="9635193" cy="449084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9640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384" y="127466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손실을 계산하기 위해 직접 만든 층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804224"/>
            <a:ext cx="7445512" cy="428627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249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VAE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훈련하기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773340"/>
            <a:ext cx="5573304" cy="461688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50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274" y="1000108"/>
            <a:ext cx="6215106" cy="541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연결선 9"/>
          <p:cNvCxnSpPr/>
          <p:nvPr/>
        </p:nvCxnSpPr>
        <p:spPr>
          <a:xfrm>
            <a:off x="7096132" y="235743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>
            <a:off x="6383958" y="3354068"/>
            <a:ext cx="200155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67636" y="2500306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/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096132" y="484462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rot="5400000">
            <a:off x="7026888" y="5198334"/>
            <a:ext cx="71569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096132" y="557214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096132" y="4357694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39074" y="4786322"/>
            <a:ext cx="2948243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 개의 출력 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 이름을 지정해줌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2D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잠재 공간에서 포인트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그리드를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샘플링하여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이미지로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디코딩하기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723367"/>
            <a:ext cx="846201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770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9573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9573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66712" y="1000108"/>
            <a:ext cx="1122426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150" y="1500174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66712" y="124377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잠재공간에서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디코딩된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숫자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그리드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07" y="1041625"/>
            <a:ext cx="5069840" cy="509841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42267" y="443711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개념벡터 </a:t>
            </a:r>
            <a:r>
              <a:rPr lang="en-US" altLang="ko-KR" dirty="0" smtClean="0">
                <a:solidFill>
                  <a:schemeClr val="bg1"/>
                </a:solidFill>
              </a:rPr>
              <a:t>: 6</a:t>
            </a:r>
            <a:r>
              <a:rPr lang="ko-KR" altLang="en-US" dirty="0" smtClean="0">
                <a:solidFill>
                  <a:schemeClr val="bg1"/>
                </a:solidFill>
              </a:rPr>
              <a:t>으로 가는 벡터</a:t>
            </a:r>
            <a:r>
              <a:rPr lang="en-US" altLang="ko-KR" dirty="0" smtClean="0">
                <a:solidFill>
                  <a:schemeClr val="bg1"/>
                </a:solidFill>
              </a:rPr>
              <a:t>, 1</a:t>
            </a:r>
            <a:r>
              <a:rPr lang="ko-KR" altLang="en-US" dirty="0" smtClean="0">
                <a:solidFill>
                  <a:schemeClr val="bg1"/>
                </a:solidFill>
              </a:rPr>
              <a:t>로 가는 벡터 등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8.4.4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07568" y="69153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07568" y="54866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텍스트 상자 22"/>
          <p:cNvSpPr txBox="1">
            <a:spLocks/>
          </p:cNvSpPr>
          <p:nvPr/>
        </p:nvSpPr>
        <p:spPr>
          <a:xfrm>
            <a:off x="793750" y="1555750"/>
            <a:ext cx="11002010" cy="44024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정리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딥러닝으로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데이터셋에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대한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통계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정보를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담은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학습하여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공간에서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포인트를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샘플링하고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디코딩하면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이전에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본 적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없는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이를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수행하는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주요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방법은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VAE, GAN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이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VAE는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매우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구조적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연속적인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공간의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표현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만듬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안에서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일어나는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모든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종류의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변형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작업에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맞음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GAN은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실제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같은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단일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이미지를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생성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할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수 </a:t>
            </a:r>
            <a:r>
              <a:rPr sz="2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있지만</a:t>
            </a:r>
            <a:r>
              <a:rPr sz="2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구조적이고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연속적인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잠재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공간을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만들지</a:t>
            </a:r>
            <a:r>
              <a:rPr sz="2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못함</a:t>
            </a:r>
            <a:endParaRPr lang="ko-KR" altLang="en-US" sz="2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09918" y="2643182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639616" y="3068960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819748" y="3068960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43981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3981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9416" y="1124744"/>
            <a:ext cx="98972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(GAN)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VAE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와는 다른 방법으로 이미지의 잠재 공간 학습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이미지가 실제 이미지와 거의 구분이 되지 않도록 강제하여 실제 같은 합성 이미지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 피카소 그림을 만드는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위조범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16" y="3643314"/>
            <a:ext cx="486475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07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생성 신경망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43981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3981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1025057"/>
            <a:ext cx="961833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(generator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벡터를 입력으로 받아 합성된 이미지로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(discriminator network)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이미지를 입력으로 받아 실제 이미지인지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			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이미지인지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6901"/>
          <a:stretch/>
        </p:blipFill>
        <p:spPr>
          <a:xfrm>
            <a:off x="3958203" y="4865879"/>
            <a:ext cx="1145832" cy="1146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27950"/>
          <a:stretch/>
        </p:blipFill>
        <p:spPr>
          <a:xfrm>
            <a:off x="2518043" y="4866433"/>
            <a:ext cx="1200396" cy="1146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0392" y="6029946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 이미지    가짜 이미지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98463" y="5114694"/>
            <a:ext cx="1728192" cy="648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4746" y="5254341"/>
            <a:ext cx="16273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75461" y="3065679"/>
            <a:ext cx="1728192" cy="648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en-US" altLang="ko-KR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</a:t>
            </a:r>
            <a:r>
              <a:rPr lang="en-US" altLang="ko-KR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6901"/>
          <a:stretch/>
        </p:blipFill>
        <p:spPr>
          <a:xfrm>
            <a:off x="9095514" y="2816864"/>
            <a:ext cx="1145832" cy="11462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74227" y="2629262"/>
            <a:ext cx="288032" cy="1521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18" idx="1"/>
          </p:cNvCxnSpPr>
          <p:nvPr/>
        </p:nvCxnSpPr>
        <p:spPr>
          <a:xfrm>
            <a:off x="4462259" y="3389992"/>
            <a:ext cx="181320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4" idx="3"/>
            <a:endCxn id="7" idx="1"/>
          </p:cNvCxnSpPr>
          <p:nvPr/>
        </p:nvCxnSpPr>
        <p:spPr>
          <a:xfrm>
            <a:off x="5104035" y="5439007"/>
            <a:ext cx="119442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3"/>
            <a:endCxn id="8" idx="1"/>
          </p:cNvCxnSpPr>
          <p:nvPr/>
        </p:nvCxnSpPr>
        <p:spPr>
          <a:xfrm>
            <a:off x="8026655" y="5439007"/>
            <a:ext cx="82809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8" idx="0"/>
          </p:cNvCxnSpPr>
          <p:nvPr/>
        </p:nvCxnSpPr>
        <p:spPr>
          <a:xfrm>
            <a:off x="7139557" y="2418161"/>
            <a:ext cx="0" cy="6475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19" idx="1"/>
          </p:cNvCxnSpPr>
          <p:nvPr/>
        </p:nvCxnSpPr>
        <p:spPr>
          <a:xfrm>
            <a:off x="8003653" y="3389992"/>
            <a:ext cx="10918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139557" y="2418161"/>
            <a:ext cx="43074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11447035" y="2418161"/>
            <a:ext cx="0" cy="30208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8" idx="3"/>
          </p:cNvCxnSpPr>
          <p:nvPr/>
        </p:nvCxnSpPr>
        <p:spPr>
          <a:xfrm>
            <a:off x="10482115" y="5439007"/>
            <a:ext cx="9649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4547088" y="4506393"/>
            <a:ext cx="0" cy="3594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531119" y="4506393"/>
            <a:ext cx="51373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19" idx="2"/>
          </p:cNvCxnSpPr>
          <p:nvPr/>
        </p:nvCxnSpPr>
        <p:spPr>
          <a:xfrm flipV="1">
            <a:off x="9668430" y="3963120"/>
            <a:ext cx="0" cy="5432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93829" y="2254180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잠재 공간의 랜덤 벡터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3213" y="3065679"/>
            <a:ext cx="2842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전달 받은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벡터를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이미지로 바꿔주는 역할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98605" y="2905468"/>
            <a:ext cx="2994010" cy="124525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032448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8.5.1 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0371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0371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1026" y="3214686"/>
            <a:ext cx="105947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generator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(32, 32, 3)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이미지로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discriminator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(32, 32, 3)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이미지가 진짜일 확률을 추정해 이진 값으로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(x)=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discrimimator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(generator(x))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진짜인지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가짜인지 판단한 레이블과 함께 진짜 이미지와 가짜 이미지 샘플을 사용해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손실에 대한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훈련함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1026" y="1500174"/>
            <a:ext cx="8166018" cy="1283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심층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CIFAR10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데이터셋의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이미지로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(32x32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987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626779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992911"/>
            <a:ext cx="93113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구현할 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 활성화를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아닌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tanh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함수를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15656"/>
            <a:ext cx="4608512" cy="2837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5656"/>
            <a:ext cx="4576265" cy="2837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51628" y="4858397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Tanh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0876" y="4858397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</a:t>
            </a:r>
          </a:p>
        </p:txBody>
      </p:sp>
      <p:sp>
        <p:nvSpPr>
          <p:cNvPr id="15" name="타원 14"/>
          <p:cNvSpPr/>
          <p:nvPr/>
        </p:nvSpPr>
        <p:spPr>
          <a:xfrm>
            <a:off x="666712" y="1643050"/>
            <a:ext cx="5286412" cy="39290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8.5.2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83632" y="6987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83632" y="626779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9416" y="1334328"/>
            <a:ext cx="860043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 분포를 사용해 잠재 공간에서 포인트를 샘플링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훈련하는 동안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드롭아웃을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사용하거나 레이블에 랜덤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노이즈를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추가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풀링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연산과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희소하게 만듦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작아져 없어짐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스트라이드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다운샘플링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대신 </a:t>
            </a:r>
            <a:r>
              <a:rPr lang="en-US" altLang="ko-KR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Leaky </a:t>
            </a:r>
            <a:r>
              <a:rPr lang="en-US" altLang="ko-KR" dirty="0" err="1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판별자에서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 시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스트라이드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크기로 나누어지는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크기 사용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6" y="3857628"/>
            <a:ext cx="3965564" cy="2454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092" y="5072074"/>
            <a:ext cx="5508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Leaky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함수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음수값을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조금 허용해 희소를 완화해줌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79916" y="4972030"/>
            <a:ext cx="5688632" cy="1092822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 GAN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DCGAN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461438" y="68524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61438" y="54237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733" y="1177585"/>
            <a:ext cx="108445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GAN</a:t>
            </a:r>
            <a:r>
              <a:rPr lang="ko-KR" altLang="en-US" sz="2000" dirty="0">
                <a:solidFill>
                  <a:schemeClr val="bg1"/>
                </a:solidFill>
              </a:rPr>
              <a:t>은 학습이 불안정하기로 악명이 </a:t>
            </a:r>
            <a:r>
              <a:rPr lang="ko-KR" altLang="en-US" sz="2000" dirty="0" smtClean="0">
                <a:solidFill>
                  <a:schemeClr val="bg1"/>
                </a:solidFill>
              </a:rPr>
              <a:t>높음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학습이 </a:t>
            </a:r>
            <a:r>
              <a:rPr lang="ko-KR" altLang="en-US" sz="2000" dirty="0">
                <a:solidFill>
                  <a:schemeClr val="bg1"/>
                </a:solidFill>
              </a:rPr>
              <a:t>어렵다는 점은 </a:t>
            </a:r>
            <a:r>
              <a:rPr lang="en-US" altLang="ko-KR" sz="2000" dirty="0">
                <a:solidFill>
                  <a:schemeClr val="bg1"/>
                </a:solidFill>
              </a:rPr>
              <a:t>GAN </a:t>
            </a:r>
            <a:r>
              <a:rPr lang="ko-KR" altLang="en-US" sz="2000" dirty="0">
                <a:solidFill>
                  <a:schemeClr val="bg1"/>
                </a:solidFill>
              </a:rPr>
              <a:t>모델이 다양한 곳에 응용되는 것을 가로막는 큰 </a:t>
            </a:r>
            <a:r>
              <a:rPr lang="ko-KR" altLang="en-US" sz="2000" dirty="0" smtClean="0">
                <a:solidFill>
                  <a:schemeClr val="bg1"/>
                </a:solidFill>
              </a:rPr>
              <a:t>장애물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이런 </a:t>
            </a:r>
            <a:r>
              <a:rPr lang="ko-KR" altLang="en-US" sz="2000" dirty="0">
                <a:solidFill>
                  <a:schemeClr val="bg1"/>
                </a:solidFill>
              </a:rPr>
              <a:t>상황에서 수많은 실험 끝에 안정적인 학습이 가능한 </a:t>
            </a:r>
            <a:r>
              <a:rPr lang="en-US" altLang="ko-KR" sz="2000" dirty="0">
                <a:solidFill>
                  <a:schemeClr val="bg1"/>
                </a:solidFill>
              </a:rPr>
              <a:t>GAN </a:t>
            </a:r>
            <a:r>
              <a:rPr lang="ko-KR" altLang="en-US" sz="2000" dirty="0">
                <a:solidFill>
                  <a:schemeClr val="bg1"/>
                </a:solidFill>
              </a:rPr>
              <a:t>모델의 구조를 찾아낸 것이 </a:t>
            </a:r>
            <a:r>
              <a:rPr lang="en-US" altLang="ko-KR" sz="2000" dirty="0" smtClean="0">
                <a:solidFill>
                  <a:schemeClr val="bg1"/>
                </a:solidFill>
              </a:rPr>
              <a:t>DCGAN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DC(Deep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Convolutional</a:t>
            </a:r>
            <a:r>
              <a:rPr lang="en-US" altLang="ko-KR" sz="2000" dirty="0" smtClean="0">
                <a:solidFill>
                  <a:schemeClr val="bg1"/>
                </a:solidFill>
              </a:rPr>
              <a:t>)GAN</a:t>
            </a:r>
            <a:r>
              <a:rPr lang="ko-KR" altLang="en-US" sz="2000" dirty="0">
                <a:solidFill>
                  <a:schemeClr val="bg1"/>
                </a:solidFill>
              </a:rPr>
              <a:t>의 </a:t>
            </a:r>
            <a:r>
              <a:rPr lang="ko-KR" altLang="en-US" sz="2000" dirty="0" smtClean="0">
                <a:solidFill>
                  <a:schemeClr val="bg1"/>
                </a:solidFill>
              </a:rPr>
              <a:t>특징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선형 계층과 </a:t>
            </a:r>
            <a:r>
              <a:rPr lang="ko-KR" altLang="en-US" sz="2000" dirty="0" err="1">
                <a:solidFill>
                  <a:schemeClr val="bg1"/>
                </a:solidFill>
              </a:rPr>
              <a:t>풀링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계층을 </a:t>
            </a:r>
            <a:r>
              <a:rPr lang="ko-KR" altLang="en-US" sz="2000" dirty="0">
                <a:solidFill>
                  <a:schemeClr val="bg1"/>
                </a:solidFill>
              </a:rPr>
              <a:t>최대한 배제하고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합성곱과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Transposed Convolution</a:t>
            </a:r>
            <a:r>
              <a:rPr lang="ko-KR" altLang="en-US" sz="2000" dirty="0" smtClean="0">
                <a:solidFill>
                  <a:schemeClr val="bg1"/>
                </a:solidFill>
              </a:rPr>
              <a:t>으로 </a:t>
            </a:r>
            <a:r>
              <a:rPr lang="ko-KR" altLang="en-US" sz="2000" dirty="0">
                <a:solidFill>
                  <a:schemeClr val="bg1"/>
                </a:solidFill>
              </a:rPr>
              <a:t>네트워크 </a:t>
            </a:r>
            <a:r>
              <a:rPr lang="ko-KR" altLang="en-US" sz="2000" dirty="0" smtClean="0">
                <a:solidFill>
                  <a:schemeClr val="bg1"/>
                </a:solidFill>
              </a:rPr>
              <a:t>구조로 생성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계층는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여러 </a:t>
            </a:r>
            <a:r>
              <a:rPr lang="ko-KR" altLang="en-US" sz="2000" dirty="0" err="1">
                <a:solidFill>
                  <a:schemeClr val="bg1"/>
                </a:solidFill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</a:rPr>
              <a:t> 모델에서 불필요한 매개변수의 수를 줄이고 중요한 특징만을 골라내는 역할을 하는 </a:t>
            </a:r>
            <a:r>
              <a:rPr lang="ko-KR" altLang="en-US" sz="2000" dirty="0" smtClean="0">
                <a:solidFill>
                  <a:schemeClr val="bg1"/>
                </a:solidFill>
              </a:rPr>
              <a:t>층이지만 </a:t>
            </a:r>
            <a:r>
              <a:rPr lang="ko-KR" altLang="en-US" sz="2000" dirty="0">
                <a:solidFill>
                  <a:schemeClr val="bg1"/>
                </a:solidFill>
              </a:rPr>
              <a:t>이미지의 위치 정보를 잃어버린다는 단점이 </a:t>
            </a:r>
            <a:r>
              <a:rPr lang="ko-KR" altLang="en-US" sz="2000" dirty="0" smtClean="0">
                <a:solidFill>
                  <a:schemeClr val="bg1"/>
                </a:solidFill>
              </a:rPr>
              <a:t>있음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이미지를 생성하기 위해서는 위치 정보가 중요하기 때문에 </a:t>
            </a:r>
            <a:r>
              <a:rPr lang="en-US" altLang="ko-KR" sz="2000" dirty="0">
                <a:solidFill>
                  <a:schemeClr val="bg1"/>
                </a:solidFill>
              </a:rPr>
              <a:t>DCGAN</a:t>
            </a:r>
            <a:r>
              <a:rPr lang="ko-KR" altLang="en-US" sz="2000" dirty="0">
                <a:solidFill>
                  <a:schemeClr val="bg1"/>
                </a:solidFill>
              </a:rPr>
              <a:t>은 </a:t>
            </a:r>
            <a:r>
              <a:rPr lang="ko-KR" altLang="en-US" sz="2000" dirty="0" err="1">
                <a:solidFill>
                  <a:schemeClr val="bg1"/>
                </a:solidFill>
              </a:rPr>
              <a:t>풀링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계층을 배제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출력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1071546"/>
            <a:ext cx="698930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36" y="2714620"/>
            <a:ext cx="700092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8810" y="4857760"/>
            <a:ext cx="6072230" cy="164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>
            <a:off x="7596198" y="278734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>
            <a:off x="6884024" y="3783984"/>
            <a:ext cx="2001552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596198" y="478761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1072834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7098982" y="1854514"/>
            <a:ext cx="1571636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96198" y="2643182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81950" y="1214422"/>
            <a:ext cx="2393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각각의 출력마다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손실함수 지정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81950" y="2857496"/>
            <a:ext cx="3961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+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출력 손실 값의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scale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다를 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설정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398" y="1857364"/>
            <a:ext cx="1121576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FFFF00"/>
                </a:solidFill>
              </a:rPr>
              <a:t>알고 들어가야 함</a:t>
            </a:r>
            <a:endParaRPr lang="en-US" altLang="ko-KR" sz="2500" b="1" dirty="0" smtClean="0">
              <a:solidFill>
                <a:srgbClr val="FFFF00"/>
              </a:solidFill>
            </a:endParaRP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생성자의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생성자가 만들어낸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즉 가짜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를 판별자가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진짜</a:t>
            </a:r>
            <a:r>
              <a:rPr lang="en-US" altLang="ko-KR" sz="2500" dirty="0" smtClean="0">
                <a:solidFill>
                  <a:schemeClr val="bg1"/>
                </a:solidFill>
              </a:rPr>
              <a:t>(1)”</a:t>
            </a:r>
            <a:r>
              <a:rPr lang="ko-KR" altLang="en-US" sz="2500" dirty="0" smtClean="0">
                <a:solidFill>
                  <a:schemeClr val="bg1"/>
                </a:solidFill>
              </a:rPr>
              <a:t>라고 판단하게끔 하는 것</a:t>
            </a:r>
            <a:r>
              <a:rPr lang="en-US" altLang="ko-KR" sz="2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판별자의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입력으로 들어온 이미지가 원래 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진짜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이미지인지</a:t>
            </a:r>
            <a:r>
              <a:rPr lang="en-US" altLang="ko-KR" sz="25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dirty="0" smtClean="0">
                <a:solidFill>
                  <a:schemeClr val="bg1"/>
                </a:solidFill>
              </a:rPr>
              <a:t>생성자가 </a:t>
            </a:r>
            <a:r>
              <a:rPr lang="ko-KR" altLang="en-US" sz="2500" dirty="0" smtClean="0">
                <a:solidFill>
                  <a:schemeClr val="bg1"/>
                </a:solidFill>
              </a:rPr>
              <a:t>만들어낸 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가짜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이미지인지 </a:t>
            </a:r>
            <a:r>
              <a:rPr lang="ko-KR" altLang="en-US" sz="2500" dirty="0" smtClean="0">
                <a:solidFill>
                  <a:schemeClr val="bg1"/>
                </a:solidFill>
              </a:rPr>
              <a:t>진위를 확실하게 판단하는 것 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 GAN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DCGAN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461438" y="68524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61438" y="542371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15480" y="1662149"/>
            <a:ext cx="9016643" cy="4145098"/>
            <a:chOff x="2430392" y="2254180"/>
            <a:chExt cx="9016643" cy="4145098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3958203" y="4865879"/>
              <a:ext cx="1145832" cy="114625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51" b="27950"/>
            <a:stretch/>
          </p:blipFill>
          <p:spPr>
            <a:xfrm>
              <a:off x="2518043" y="4866433"/>
              <a:ext cx="1200396" cy="114625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430392" y="6029946"/>
              <a:ext cx="284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 이미지    가짜 이미지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298463" y="5114694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판별자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54746" y="5254341"/>
              <a:ext cx="162736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”, 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</a:t>
              </a:r>
              <a:endPara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275461" y="3065679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생성자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디코더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9095514" y="2816864"/>
              <a:ext cx="1145832" cy="1146256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4174227" y="2629262"/>
              <a:ext cx="288032" cy="15214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>
              <a:stCxn id="61" idx="3"/>
              <a:endCxn id="59" idx="1"/>
            </p:cNvCxnSpPr>
            <p:nvPr/>
          </p:nvCxnSpPr>
          <p:spPr>
            <a:xfrm>
              <a:off x="4462259" y="3389992"/>
              <a:ext cx="181320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4" idx="3"/>
              <a:endCxn id="57" idx="1"/>
            </p:cNvCxnSpPr>
            <p:nvPr/>
          </p:nvCxnSpPr>
          <p:spPr>
            <a:xfrm>
              <a:off x="5104035" y="5439007"/>
              <a:ext cx="11944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57" idx="3"/>
              <a:endCxn id="58" idx="1"/>
            </p:cNvCxnSpPr>
            <p:nvPr/>
          </p:nvCxnSpPr>
          <p:spPr>
            <a:xfrm>
              <a:off x="8026655" y="5439007"/>
              <a:ext cx="8280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endCxn id="59" idx="0"/>
            </p:cNvCxnSpPr>
            <p:nvPr/>
          </p:nvCxnSpPr>
          <p:spPr>
            <a:xfrm>
              <a:off x="7139557" y="2418161"/>
              <a:ext cx="0" cy="64751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9" idx="3"/>
              <a:endCxn id="60" idx="1"/>
            </p:cNvCxnSpPr>
            <p:nvPr/>
          </p:nvCxnSpPr>
          <p:spPr>
            <a:xfrm>
              <a:off x="8003653" y="3389992"/>
              <a:ext cx="109186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7139557" y="2418161"/>
              <a:ext cx="430747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11447035" y="2418161"/>
              <a:ext cx="0" cy="30208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58" idx="3"/>
            </p:cNvCxnSpPr>
            <p:nvPr/>
          </p:nvCxnSpPr>
          <p:spPr>
            <a:xfrm>
              <a:off x="10482115" y="5439007"/>
              <a:ext cx="964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4547088" y="4506393"/>
              <a:ext cx="0" cy="35948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531119" y="4506393"/>
              <a:ext cx="51373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endCxn id="60" idx="2"/>
            </p:cNvCxnSpPr>
            <p:nvPr/>
          </p:nvCxnSpPr>
          <p:spPr>
            <a:xfrm flipV="1">
              <a:off x="9668430" y="3963120"/>
              <a:ext cx="0" cy="543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393829" y="2254180"/>
              <a:ext cx="1920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잠재 공간의 랜덤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6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09984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09984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25" y="872044"/>
            <a:ext cx="82677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8.5.4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판별자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81423" y="70006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81423" y="557192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89" y="1054105"/>
            <a:ext cx="10740721" cy="50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적대적 네트워크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(GAN)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67240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6724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7166" y="949829"/>
            <a:ext cx="9353119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생성자와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연결하여 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GAN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를 생성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모델은 잠재 공간의 포인트를 진짜 또는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가짜의 분류결정으로 변환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훈련과정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판별자가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가짜 이미지를 진짜라고 예측하기 위해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생성자의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가중치를 업데이트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하는 것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    훈련하는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동안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동결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학습되지 않게 하는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것이 중요하다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7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    만약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판별자의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가중치가 훈련하는 동안 업데이트 되면 항상 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진짜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라고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예측하게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됨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  →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원하는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바가 </a:t>
            </a:r>
            <a:r>
              <a:rPr lang="ko-KR" altLang="en-US" sz="1700" dirty="0" smtClean="0">
                <a:solidFill>
                  <a:schemeClr val="bg1"/>
                </a:solidFill>
                <a:latin typeface="+mn-ea"/>
              </a:rPr>
              <a:t>아니므로 판별자의 가중치를 동결시키고 훈련한다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2"/>
              </a:rPr>
              <a:t>https://www.youtube.com/watch?v=PNhXjcbMDt0&amp;list=PL9mhQYIlKEheoq-M4EifTMPNWMw7poclK&amp;index=6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66" y="4509120"/>
            <a:ext cx="7024786" cy="19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465" y="1318022"/>
            <a:ext cx="1066230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잠재 공간에서 무작위로 포인트를 뽑는다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랜덤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노이즈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 랜덤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노이즈를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사용해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생성자에서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이미지를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생성한다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생성된 이미지와 진짜 이미지를 섞는다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진짜와 가짜가 섞인 이미지와 이에 대응하는 타깃을 사용하여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판별자를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훈련한다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타깃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=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 또는 가짜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잠재공간에서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무작위로 새로운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포인트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랜덤 벡터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뽑는다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랜덤 벡터를 사용하여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GAN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훈련한다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모든 타깃은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진짜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설정한다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판별자가 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생성된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이미지를 모두 진짜 이미지라고 예측하도록 생성자의 가중치를 업데이트한다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(GAN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안에서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판별자는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동결되기 때문에 생성자만 업데이트합니다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.)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결국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생성자는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+mn-ea"/>
              </a:rPr>
              <a:t>판별자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        를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속이도록 훈련한다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2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15480" y="1662149"/>
            <a:ext cx="9016643" cy="4145098"/>
            <a:chOff x="2430392" y="2254180"/>
            <a:chExt cx="9016643" cy="414509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3958203" y="4865879"/>
              <a:ext cx="1145832" cy="11462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51" b="27950"/>
            <a:stretch/>
          </p:blipFill>
          <p:spPr>
            <a:xfrm>
              <a:off x="2518043" y="4866433"/>
              <a:ext cx="1200396" cy="1146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30392" y="6029946"/>
              <a:ext cx="284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 이미지    가짜 이미지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98463" y="5114694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판별자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54746" y="5254341"/>
              <a:ext cx="162736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진짜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”, “</a:t>
              </a:r>
              <a:r>
                <a:rPr lang="ko-KR" altLang="en-US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가짜</a:t>
              </a:r>
              <a:r>
                <a:rPr lang="en-US" altLang="ko-KR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”</a:t>
              </a:r>
              <a:endPara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75461" y="3065679"/>
              <a:ext cx="1728192" cy="648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생성자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디코더</a:t>
              </a:r>
              <a:r>
                <a:rPr lang="en-US" altLang="ko-KR" dirty="0" smtClean="0">
                  <a:solidFill>
                    <a:sysClr val="windowText" lastClr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9095514" y="2816864"/>
              <a:ext cx="1145832" cy="114625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174227" y="2629262"/>
              <a:ext cx="288032" cy="15214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>
              <a:stCxn id="23" idx="3"/>
              <a:endCxn id="21" idx="1"/>
            </p:cNvCxnSpPr>
            <p:nvPr/>
          </p:nvCxnSpPr>
          <p:spPr>
            <a:xfrm>
              <a:off x="4462259" y="3389992"/>
              <a:ext cx="181320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1" idx="3"/>
              <a:endCxn id="19" idx="1"/>
            </p:cNvCxnSpPr>
            <p:nvPr/>
          </p:nvCxnSpPr>
          <p:spPr>
            <a:xfrm>
              <a:off x="5104035" y="5439007"/>
              <a:ext cx="11944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3"/>
              <a:endCxn id="20" idx="1"/>
            </p:cNvCxnSpPr>
            <p:nvPr/>
          </p:nvCxnSpPr>
          <p:spPr>
            <a:xfrm>
              <a:off x="8026655" y="5439007"/>
              <a:ext cx="82809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1" idx="0"/>
            </p:cNvCxnSpPr>
            <p:nvPr/>
          </p:nvCxnSpPr>
          <p:spPr>
            <a:xfrm>
              <a:off x="7139557" y="2418161"/>
              <a:ext cx="0" cy="64751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1" idx="3"/>
              <a:endCxn id="22" idx="1"/>
            </p:cNvCxnSpPr>
            <p:nvPr/>
          </p:nvCxnSpPr>
          <p:spPr>
            <a:xfrm>
              <a:off x="8003653" y="3389992"/>
              <a:ext cx="109186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39557" y="2418161"/>
              <a:ext cx="430747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11447035" y="2418161"/>
              <a:ext cx="0" cy="30208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0" idx="3"/>
            </p:cNvCxnSpPr>
            <p:nvPr/>
          </p:nvCxnSpPr>
          <p:spPr>
            <a:xfrm>
              <a:off x="10482115" y="5439007"/>
              <a:ext cx="964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4547088" y="4506393"/>
              <a:ext cx="0" cy="35948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4531119" y="4506393"/>
              <a:ext cx="513731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endCxn id="22" idx="2"/>
            </p:cNvCxnSpPr>
            <p:nvPr/>
          </p:nvCxnSpPr>
          <p:spPr>
            <a:xfrm flipV="1">
              <a:off x="9668430" y="3963120"/>
              <a:ext cx="0" cy="543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393829" y="2254180"/>
              <a:ext cx="1920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잠재 공간의 랜덤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0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398" y="1857364"/>
            <a:ext cx="1121576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FFFF00"/>
                </a:solidFill>
              </a:rPr>
              <a:t>알고 들어가야 함</a:t>
            </a:r>
            <a:endParaRPr lang="en-US" altLang="ko-KR" sz="2500" b="1" dirty="0" smtClean="0">
              <a:solidFill>
                <a:srgbClr val="FFFF00"/>
              </a:solidFill>
            </a:endParaRP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생성자의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생성자가 만들어낸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즉 가짜 이미지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를 판별자가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진짜</a:t>
            </a:r>
            <a:r>
              <a:rPr lang="en-US" altLang="ko-KR" sz="2500" dirty="0" smtClean="0">
                <a:solidFill>
                  <a:schemeClr val="bg1"/>
                </a:solidFill>
              </a:rPr>
              <a:t>(1)”</a:t>
            </a:r>
            <a:r>
              <a:rPr lang="ko-KR" altLang="en-US" sz="2500" dirty="0" smtClean="0">
                <a:solidFill>
                  <a:schemeClr val="bg1"/>
                </a:solidFill>
              </a:rPr>
              <a:t>라고 판단하게끔 하는 것</a:t>
            </a:r>
            <a:r>
              <a:rPr lang="en-US" altLang="ko-KR" sz="2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b="1" dirty="0" smtClean="0">
                <a:solidFill>
                  <a:srgbClr val="FFFF00"/>
                </a:solidFill>
              </a:rPr>
              <a:t>판별자의 목적</a:t>
            </a:r>
            <a:r>
              <a:rPr lang="en-US" altLang="ko-KR" sz="25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</a:rPr>
              <a:t>입력으로 들어온 이미지가 원래 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진짜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이미지인지</a:t>
            </a:r>
            <a:r>
              <a:rPr lang="en-US" altLang="ko-KR" sz="25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500" dirty="0" smtClean="0">
                <a:solidFill>
                  <a:schemeClr val="bg1"/>
                </a:solidFill>
              </a:rPr>
              <a:t>생성자가 </a:t>
            </a:r>
            <a:r>
              <a:rPr lang="ko-KR" altLang="en-US" sz="2500" dirty="0" smtClean="0">
                <a:solidFill>
                  <a:schemeClr val="bg1"/>
                </a:solidFill>
              </a:rPr>
              <a:t>만들어낸 </a:t>
            </a:r>
            <a:r>
              <a:rPr lang="en-US" altLang="ko-KR" sz="2500" dirty="0" smtClean="0">
                <a:solidFill>
                  <a:schemeClr val="bg1"/>
                </a:solidFill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</a:rPr>
              <a:t>가짜</a:t>
            </a:r>
            <a:r>
              <a:rPr lang="en-US" altLang="ko-KR" sz="2500" dirty="0" smtClean="0">
                <a:solidFill>
                  <a:schemeClr val="bg1"/>
                </a:solidFill>
              </a:rPr>
              <a:t>)</a:t>
            </a:r>
            <a:r>
              <a:rPr lang="ko-KR" altLang="en-US" sz="2500" dirty="0" smtClean="0">
                <a:solidFill>
                  <a:schemeClr val="bg1"/>
                </a:solidFill>
              </a:rPr>
              <a:t>이미지인지 </a:t>
            </a:r>
            <a:r>
              <a:rPr lang="ko-KR" altLang="en-US" sz="2500" dirty="0" smtClean="0">
                <a:solidFill>
                  <a:schemeClr val="bg1"/>
                </a:solidFill>
              </a:rPr>
              <a:t>진위를 확실하게 판단하는 것 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-2377" b="15706"/>
          <a:stretch/>
        </p:blipFill>
        <p:spPr>
          <a:xfrm>
            <a:off x="2495600" y="1054531"/>
            <a:ext cx="6768752" cy="53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-1" r="-1583" b="20118"/>
          <a:stretch/>
        </p:blipFill>
        <p:spPr>
          <a:xfrm>
            <a:off x="1067011" y="2348880"/>
            <a:ext cx="7753721" cy="39703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85575" r="88"/>
          <a:stretch/>
        </p:blipFill>
        <p:spPr>
          <a:xfrm>
            <a:off x="1067011" y="1278802"/>
            <a:ext cx="7621278" cy="10582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39206" y="1500174"/>
            <a:ext cx="32861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https://tykimos.github.io/2018/10/10/Understanding_Generative_Adversarial_Nets/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https://datascienceschool.net/view-notebook/d433eb9e0a2a4c5d8fc14dbe14d20335/</a:t>
            </a:r>
            <a:endParaRPr 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10644" y="107154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np.ones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38546" y="5429264"/>
            <a:ext cx="50006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95670" y="5357826"/>
            <a:ext cx="714380" cy="214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rgbClr val="FF0000"/>
                </a:solidFill>
              </a:rPr>
              <a:t>ones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7131" y="3154503"/>
            <a:ext cx="2211158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정체 방지</a:t>
            </a:r>
            <a:endParaRPr lang="ko-KR" altLang="en-US" sz="1600" dirty="0" smtClean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132004" y="3429000"/>
            <a:ext cx="25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547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024562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24562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지선\Desktop\ee\비순환 유향 그래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588" y="1928802"/>
            <a:ext cx="5214974" cy="354462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52464" y="1357298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(directed acyclic graph)</a:t>
            </a:r>
            <a:endParaRPr lang="ko-KR" altLang="en-US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1085" y="2215688"/>
            <a:ext cx="48109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복잡한 네트워크도 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구현할 수 있음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sz="2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132856"/>
            <a:ext cx="8424936" cy="4071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-1" t="82780" r="-5357"/>
          <a:stretch/>
        </p:blipFill>
        <p:spPr>
          <a:xfrm>
            <a:off x="2063552" y="1276986"/>
            <a:ext cx="8890232" cy="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95800" y="680063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5800" y="537187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384" y="1638832"/>
            <a:ext cx="6312538" cy="4571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797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797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225" y="1617128"/>
            <a:ext cx="6312538" cy="457189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85225" y="3200423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9086" y="1680094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42775" y="4714898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374079" y="3070744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8.5.6 DCGAN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797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797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84" y="1054291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GAN</a:t>
            </a:r>
            <a:r>
              <a:rPr lang="ko-KR" altLang="en-US" b="1" dirty="0" smtClean="0">
                <a:solidFill>
                  <a:schemeClr val="bg1"/>
                </a:solidFill>
              </a:rPr>
              <a:t>이 만든 이미지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" descr="progressive gan 이미지 검색결과&quot;"/>
          <p:cNvPicPr>
            <a:picLocks noChangeAspect="1" noChangeArrowheads="1"/>
          </p:cNvPicPr>
          <p:nvPr/>
        </p:nvPicPr>
        <p:blipFill>
          <a:blip r:embed="rId2"/>
          <a:srcRect r="-1681" b="13223"/>
          <a:stretch>
            <a:fillRect/>
          </a:stretch>
        </p:blipFill>
        <p:spPr bwMode="auto">
          <a:xfrm>
            <a:off x="1023902" y="1571612"/>
            <a:ext cx="8643998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3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8.5.7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79576" y="6915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79576" y="5486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943596"/>
            <a:ext cx="109357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</a:t>
            </a:r>
            <a:r>
              <a:rPr lang="ko-KR" altLang="en-US" sz="1900" dirty="0" smtClean="0">
                <a:solidFill>
                  <a:schemeClr val="bg1"/>
                </a:solidFill>
              </a:rPr>
              <a:t> 네트워크와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</a:t>
            </a:r>
            <a:r>
              <a:rPr lang="ko-KR" altLang="en-US" sz="1900" dirty="0" smtClean="0">
                <a:solidFill>
                  <a:schemeClr val="bg1"/>
                </a:solidFill>
              </a:rPr>
              <a:t> 네트워크가 연결되어 구성됩니다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생성자의 출력과 훈련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1900" dirty="0" smtClean="0">
                <a:solidFill>
                  <a:schemeClr val="bg1"/>
                </a:solidFill>
              </a:rPr>
              <a:t> 가져온 진짜 이미지를 구분하도록 훈련됩니다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판별자를</a:t>
            </a:r>
            <a:r>
              <a:rPr lang="ko-KR" altLang="en-US" sz="1900" dirty="0" smtClean="0">
                <a:solidFill>
                  <a:schemeClr val="bg1"/>
                </a:solidFill>
              </a:rPr>
              <a:t> 속이도록 훈련됩니다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놀랍게도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생성자는</a:t>
            </a:r>
            <a:r>
              <a:rPr lang="ko-KR" altLang="en-US" sz="1900" dirty="0" smtClean="0">
                <a:solidFill>
                  <a:schemeClr val="bg1"/>
                </a:solidFill>
              </a:rPr>
              <a:t> 훈련세트의 이미지를 직접 보지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데이터에 관한 정보는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판별자에서</a:t>
            </a:r>
            <a:r>
              <a:rPr lang="ko-KR" altLang="en-US" sz="1900" dirty="0" smtClean="0">
                <a:solidFill>
                  <a:schemeClr val="bg1"/>
                </a:solidFill>
              </a:rPr>
              <a:t> 얻습니다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훈련하기 어렵습니다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bg1"/>
                </a:solidFill>
              </a:rPr>
              <a:t>   GAN </a:t>
            </a:r>
            <a:r>
              <a:rPr lang="ko-KR" altLang="en-US" sz="1900" dirty="0" smtClean="0">
                <a:solidFill>
                  <a:schemeClr val="bg1"/>
                </a:solidFill>
              </a:rPr>
              <a:t>훈련이 고정된 손실 공간에서 수행하는 단순한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경사하강법</a:t>
            </a:r>
            <a:r>
              <a:rPr lang="ko-KR" altLang="en-US" sz="1900" dirty="0" smtClean="0">
                <a:solidFill>
                  <a:schemeClr val="bg1"/>
                </a:solidFill>
              </a:rPr>
              <a:t> 과정이 아니라 동적 과정이기 </a:t>
            </a:r>
            <a:endParaRPr lang="en-US" altLang="ko-KR" sz="19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</a:rPr>
              <a:t>   때문입니다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bg1"/>
                </a:solidFill>
              </a:rPr>
              <a:t>   GAN</a:t>
            </a:r>
            <a:r>
              <a:rPr lang="ko-KR" altLang="en-US" sz="1900" dirty="0" smtClean="0">
                <a:solidFill>
                  <a:schemeClr val="bg1"/>
                </a:solidFill>
              </a:rPr>
              <a:t>을 올바르게 훈련하려면 경험적으로 찾은 여러 기교를 사용하고 많은 튜닝을 해야 합니다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solidFill>
                  <a:schemeClr val="bg1"/>
                </a:solidFill>
              </a:rPr>
              <a:t>GAN</a:t>
            </a:r>
            <a:r>
              <a:rPr lang="ko-KR" altLang="en-US" sz="1900" dirty="0" smtClean="0">
                <a:solidFill>
                  <a:schemeClr val="bg1"/>
                </a:solidFill>
              </a:rPr>
              <a:t>은 매우 실제 같은 이미지를 만들 수 있습니다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VAE</a:t>
            </a:r>
            <a:r>
              <a:rPr lang="ko-KR" altLang="en-US" sz="1900" dirty="0" smtClean="0">
                <a:solidFill>
                  <a:schemeClr val="bg1"/>
                </a:solidFill>
              </a:rPr>
              <a:t>와 달리 학습된 잠재 공간이 깔끔하게 연속된 구조를 가지지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 </a:t>
            </a:r>
            <a:r>
              <a:rPr lang="ko-KR" altLang="en-US" sz="1900" dirty="0" smtClean="0">
                <a:solidFill>
                  <a:schemeClr val="bg1"/>
                </a:solidFill>
              </a:rPr>
              <a:t>잠재 공간의 개념 벡터를 사용하여 이미지를 변형하는 등 실용적인 특정 애플리케이션에는 잘 맞지 않습니다</a:t>
            </a:r>
            <a:r>
              <a:rPr lang="en-US" altLang="ko-KR" sz="19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6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464" y="135729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8137" y="4657301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92273" y="4657301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92273" y="3748390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27001" y="4656135"/>
            <a:ext cx="115818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AvgPool2D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382005" y="3748390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1738" y="4669696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1x1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71738" y="3751235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55020" y="2832774"/>
            <a:ext cx="1080120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3x3, strides=2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4" name="직선 화살표 연결선 23"/>
          <p:cNvCxnSpPr>
            <a:stCxn id="15" idx="0"/>
            <a:endCxn id="18" idx="2"/>
          </p:cNvCxnSpPr>
          <p:nvPr/>
        </p:nvCxnSpPr>
        <p:spPr>
          <a:xfrm flipV="1">
            <a:off x="2632333" y="4468470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3892473" y="446730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5188617" y="446730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188617" y="3552854"/>
            <a:ext cx="0" cy="18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5" idx="0"/>
            <a:endCxn id="21" idx="2"/>
          </p:cNvCxnSpPr>
          <p:nvPr/>
        </p:nvCxnSpPr>
        <p:spPr>
          <a:xfrm flipV="1">
            <a:off x="2855639" y="5389776"/>
            <a:ext cx="2356159" cy="410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0"/>
            <a:endCxn id="19" idx="2"/>
          </p:cNvCxnSpPr>
          <p:nvPr/>
        </p:nvCxnSpPr>
        <p:spPr>
          <a:xfrm flipV="1">
            <a:off x="2855639" y="5376215"/>
            <a:ext cx="1050452" cy="423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35" idx="0"/>
            <a:endCxn id="15" idx="2"/>
          </p:cNvCxnSpPr>
          <p:nvPr/>
        </p:nvCxnSpPr>
        <p:spPr>
          <a:xfrm flipH="1" flipV="1">
            <a:off x="2632333" y="5377381"/>
            <a:ext cx="223306" cy="422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0"/>
            <a:endCxn id="13" idx="2"/>
          </p:cNvCxnSpPr>
          <p:nvPr/>
        </p:nvCxnSpPr>
        <p:spPr>
          <a:xfrm flipH="1" flipV="1">
            <a:off x="1408197" y="5377381"/>
            <a:ext cx="1447442" cy="422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38885" y="58001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38886" y="20515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</a:p>
        </p:txBody>
      </p:sp>
      <p:cxnSp>
        <p:nvCxnSpPr>
          <p:cNvPr id="37" name="직선 화살표 연결선 36"/>
          <p:cNvCxnSpPr>
            <a:stCxn id="18" idx="0"/>
            <a:endCxn id="36" idx="2"/>
          </p:cNvCxnSpPr>
          <p:nvPr/>
        </p:nvCxnSpPr>
        <p:spPr>
          <a:xfrm flipV="1">
            <a:off x="2632333" y="2420888"/>
            <a:ext cx="223307" cy="1327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0" idx="0"/>
            <a:endCxn id="36" idx="2"/>
          </p:cNvCxnSpPr>
          <p:nvPr/>
        </p:nvCxnSpPr>
        <p:spPr>
          <a:xfrm flipH="1" flipV="1">
            <a:off x="2855640" y="2420888"/>
            <a:ext cx="1066425" cy="1327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3" idx="0"/>
            <a:endCxn id="36" idx="2"/>
          </p:cNvCxnSpPr>
          <p:nvPr/>
        </p:nvCxnSpPr>
        <p:spPr>
          <a:xfrm flipH="1" flipV="1">
            <a:off x="2855640" y="2420888"/>
            <a:ext cx="2339440" cy="41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3" idx="0"/>
            <a:endCxn id="36" idx="2"/>
          </p:cNvCxnSpPr>
          <p:nvPr/>
        </p:nvCxnSpPr>
        <p:spPr>
          <a:xfrm flipV="1">
            <a:off x="1408197" y="2420888"/>
            <a:ext cx="1447443" cy="2236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3902" y="1571612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(Inception module)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3902" y="2214554"/>
            <a:ext cx="942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컨볼루션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계층을 매우 많이 연결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필터의 크기나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풀링을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결정하는 대신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층을 나란히 놓아 모두 적용해 출력들을 엮어냄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64" y="3857628"/>
            <a:ext cx="10429948" cy="229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타원 11"/>
          <p:cNvSpPr/>
          <p:nvPr/>
        </p:nvSpPr>
        <p:spPr>
          <a:xfrm>
            <a:off x="2666976" y="4429132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524232" y="4500570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24364" y="4500570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10182" y="4286256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96000" y="4000504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810380" y="4071942"/>
            <a:ext cx="1071570" cy="16430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667636" y="4000504"/>
            <a:ext cx="1214446" cy="1857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596330" y="3786190"/>
            <a:ext cx="1143008" cy="1571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453586" y="3714752"/>
            <a:ext cx="1143008" cy="1571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631" t="5298"/>
          <a:stretch>
            <a:fillRect/>
          </a:stretch>
        </p:blipFill>
        <p:spPr bwMode="auto">
          <a:xfrm>
            <a:off x="809588" y="2357430"/>
            <a:ext cx="462099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023902" y="1643050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초기 모듈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3489307" y="3749677"/>
            <a:ext cx="4643470" cy="15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637" t="1871"/>
          <a:stretch>
            <a:fillRect/>
          </a:stretch>
        </p:blipFill>
        <p:spPr bwMode="auto">
          <a:xfrm>
            <a:off x="881026" y="2285992"/>
            <a:ext cx="4572032" cy="358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타원 24"/>
          <p:cNvSpPr/>
          <p:nvPr/>
        </p:nvSpPr>
        <p:spPr>
          <a:xfrm>
            <a:off x="3167042" y="2857496"/>
            <a:ext cx="1214446" cy="164307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3902" y="1643050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v3 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6000" y="1785926"/>
            <a:ext cx="483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5x5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연산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3x3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두 번 연산하는 것이 더 효율적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7174" y="1357298"/>
            <a:ext cx="129268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직선 화살표 연결선 31"/>
          <p:cNvCxnSpPr>
            <a:stCxn id="9219" idx="1"/>
            <a:endCxn id="25" idx="0"/>
          </p:cNvCxnSpPr>
          <p:nvPr/>
        </p:nvCxnSpPr>
        <p:spPr>
          <a:xfrm rot="10800000" flipV="1">
            <a:off x="3774266" y="1714488"/>
            <a:ext cx="392909" cy="114300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96000" y="3500438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1x1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4071942"/>
            <a:ext cx="3967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채널의 수를 조절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특성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맵의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개수를 줄이는 데 사용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3x3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과 </a:t>
            </a: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5x5 convolution layer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에서의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연산량</a:t>
            </a:r>
            <a:r>
              <a:rPr lang="ko-KR" altLang="en-US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감소를 도와줌</a:t>
            </a:r>
            <a:endParaRPr lang="en-US" altLang="ko-KR" dirty="0" smtClean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5538" y="1785926"/>
            <a:ext cx="58197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타원 22"/>
          <p:cNvSpPr/>
          <p:nvPr/>
        </p:nvSpPr>
        <p:spPr>
          <a:xfrm>
            <a:off x="4667240" y="3071810"/>
            <a:ext cx="1500198" cy="1428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637" t="1871"/>
          <a:stretch>
            <a:fillRect/>
          </a:stretch>
        </p:blipFill>
        <p:spPr bwMode="auto">
          <a:xfrm>
            <a:off x="7667636" y="1357298"/>
            <a:ext cx="382611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타원 21"/>
          <p:cNvSpPr/>
          <p:nvPr/>
        </p:nvSpPr>
        <p:spPr>
          <a:xfrm>
            <a:off x="7596198" y="2500306"/>
            <a:ext cx="857256" cy="785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596330" y="2500306"/>
            <a:ext cx="928694" cy="135732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525024" y="1785926"/>
            <a:ext cx="1071570" cy="21431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668032" y="2500306"/>
            <a:ext cx="928694" cy="14287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22" idx="4"/>
          </p:cNvCxnSpPr>
          <p:nvPr/>
        </p:nvCxnSpPr>
        <p:spPr>
          <a:xfrm rot="16200000" flipH="1">
            <a:off x="7346165" y="3964785"/>
            <a:ext cx="1643074" cy="2857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39074" y="485776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branch_a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8" name="직선 화살표 연결선 37"/>
          <p:cNvCxnSpPr>
            <a:stCxn id="23" idx="4"/>
          </p:cNvCxnSpPr>
          <p:nvPr/>
        </p:nvCxnSpPr>
        <p:spPr>
          <a:xfrm rot="16200000" flipH="1">
            <a:off x="8149841" y="4768463"/>
            <a:ext cx="1857390" cy="3571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524892" y="571501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branch_b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rot="5400000">
            <a:off x="9453588" y="4429130"/>
            <a:ext cx="1071569" cy="714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82148" y="50006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branch_d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53718" y="564357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branch_c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7" name="직선 화살표 연결선 46"/>
          <p:cNvCxnSpPr>
            <a:stCxn id="26" idx="4"/>
            <a:endCxn id="46" idx="0"/>
          </p:cNvCxnSpPr>
          <p:nvPr/>
        </p:nvCxnSpPr>
        <p:spPr>
          <a:xfrm rot="5400000">
            <a:off x="10231627" y="4742826"/>
            <a:ext cx="1714512" cy="8699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7" y="1357298"/>
            <a:ext cx="6692241" cy="30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3346" y="1741319"/>
            <a:ext cx="376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고급 도구</a:t>
            </a:r>
            <a:endParaRPr lang="ko-KR" altLang="en-US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5440" y="2013382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55440" y="1941374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20733" y="1741319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 모델을 위한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endParaRPr lang="ko-KR" altLang="en-US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192827" y="2013382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92827" y="1941374"/>
            <a:ext cx="50405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59496" y="2564904"/>
            <a:ext cx="37866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</a:rPr>
              <a:t>Sequential </a:t>
            </a:r>
            <a:r>
              <a:rPr lang="ko-KR" altLang="en-US" sz="1600" dirty="0" smtClean="0">
                <a:solidFill>
                  <a:schemeClr val="bg1"/>
                </a:solidFill>
              </a:rPr>
              <a:t>모델을 넘어서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케라스의</a:t>
            </a:r>
            <a:r>
              <a:rPr lang="ko-KR" altLang="en-US" sz="1600" dirty="0" smtClean="0">
                <a:solidFill>
                  <a:schemeClr val="bg1"/>
                </a:solidFill>
              </a:rPr>
              <a:t> 함수형 </a:t>
            </a:r>
            <a:r>
              <a:rPr lang="en-US" altLang="ko-KR" sz="1600" dirty="0" smtClean="0">
                <a:solidFill>
                  <a:schemeClr val="bg1"/>
                </a:solidFill>
              </a:rPr>
              <a:t>API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콜백과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텐서보드를</a:t>
            </a:r>
            <a:r>
              <a:rPr lang="ko-KR" altLang="en-US" sz="1600" dirty="0" smtClean="0">
                <a:solidFill>
                  <a:schemeClr val="bg1"/>
                </a:solidFill>
              </a:rPr>
              <a:t> 사용한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1600" dirty="0" smtClean="0">
                <a:solidFill>
                  <a:schemeClr val="bg1"/>
                </a:solidFill>
              </a:rPr>
              <a:t> 모델 검사와 모니터링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모델의 성능을 최대로 끌어올리기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96883" y="2564904"/>
            <a:ext cx="42498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</a:rPr>
              <a:t>LSTM</a:t>
            </a:r>
            <a:r>
              <a:rPr lang="ko-KR" altLang="en-US" sz="1600" dirty="0" smtClean="0">
                <a:solidFill>
                  <a:schemeClr val="bg1"/>
                </a:solidFill>
              </a:rPr>
              <a:t>으로 텍스트 생성하기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딥드립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뉴럴</a:t>
            </a:r>
            <a:r>
              <a:rPr lang="ko-KR" altLang="en-US" sz="1600" dirty="0" smtClean="0">
                <a:solidFill>
                  <a:schemeClr val="bg1"/>
                </a:solidFill>
              </a:rPr>
              <a:t> 스타일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트랜스퍼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변이형 오토인코더를 사용한 이미지 생성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</a:rPr>
              <a:t>적대적 생성 신경망 소개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881950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881950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3194" y="1395319"/>
            <a:ext cx="3062057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Xception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극단적인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009" t="2187" r="1076" b="8163"/>
          <a:stretch>
            <a:fillRect/>
          </a:stretch>
        </p:blipFill>
        <p:spPr bwMode="auto">
          <a:xfrm>
            <a:off x="773194" y="3224661"/>
            <a:ext cx="692948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모서리가 둥근 직사각형 19"/>
          <p:cNvSpPr/>
          <p:nvPr/>
        </p:nvSpPr>
        <p:spPr>
          <a:xfrm>
            <a:off x="773194" y="4867735"/>
            <a:ext cx="6858048" cy="5715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rot="16200000" flipH="1">
            <a:off x="3114223" y="2090297"/>
            <a:ext cx="1803620" cy="16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53128" y="1521475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v3</a:t>
            </a: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속도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 ↑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884" y="1357298"/>
            <a:ext cx="4214842" cy="3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750170" y="5438188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2373093" y="5577558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50170" y="4608643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2373093" y="474801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50170" y="3776203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2373093" y="391557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73093" y="3205544"/>
            <a:ext cx="415498" cy="43128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+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750170" y="2373104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2373093" y="251247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sz="1600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8" name="직선 화살표 연결선 27"/>
          <p:cNvCxnSpPr>
            <a:stCxn id="15" idx="0"/>
            <a:endCxn id="20" idx="2"/>
          </p:cNvCxnSpPr>
          <p:nvPr/>
        </p:nvCxnSpPr>
        <p:spPr>
          <a:xfrm flipV="1">
            <a:off x="2542258" y="5256715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544339" y="4424275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80842" y="3615289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580842" y="3021176"/>
            <a:ext cx="0" cy="181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5400000" flipH="1" flipV="1">
            <a:off x="1702294" y="4251486"/>
            <a:ext cx="1926262" cy="246333"/>
          </a:xfrm>
          <a:prstGeom prst="bentConnector4">
            <a:avLst>
              <a:gd name="adj1" fmla="val -595"/>
              <a:gd name="adj2" fmla="val 73800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309654" y="1428736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4364" y="414338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4189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8150" y="1785926"/>
            <a:ext cx="44133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(residual connection)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출력이 </a:t>
            </a:r>
            <a:r>
              <a:rPr lang="ko-KR" altLang="en-US" dirty="0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층의 입력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더해짐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1026" y="2786058"/>
            <a:ext cx="4301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출력의 크기 </a:t>
            </a:r>
            <a:r>
              <a:rPr lang="ko-KR" altLang="en-US" dirty="0" err="1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동일해야함</a:t>
            </a:r>
            <a:endParaRPr lang="en-US" altLang="ko-KR" dirty="0" smtClean="0">
              <a:solidFill>
                <a:srgbClr val="FFC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출력의 크기가 다를 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선형 변환을 사용해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활성화 출력을 목표 크기로 변환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3682799" y="3271080"/>
            <a:ext cx="3286148" cy="158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12" y="1954245"/>
            <a:ext cx="6027260" cy="197929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47928" y="2943890"/>
            <a:ext cx="1008112" cy="8451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7402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7.1.4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구성된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비순환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유향 그래프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596198" y="6434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1026" y="2000240"/>
            <a:ext cx="1054968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표현 병목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모델은 다른 층위에 연달아 놓기 때문에 층은 이전 층의 활성화 출력 정보만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if)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층이 너무 작으면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잘 전달되어도 </a:t>
            </a:r>
            <a:r>
              <a:rPr lang="ko-KR" altLang="en-US" dirty="0" smtClean="0">
                <a:solidFill>
                  <a:schemeClr val="bg1"/>
                </a:solidFill>
              </a:rPr>
              <a:t>용량이 작아 다음 층에 전달할 수 있는 정보가 줄어듦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 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소실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(vanishing gradient)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연결에서 하위 층의 출력과 상위 층의 출력을 더했으므로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그대로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연결을 따라 전달됨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연결을 따라 전달된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 층을 거쳐 줄어든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더해짐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1026" y="1357298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연결이 해결한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문제 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0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가중치 공유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24232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24232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464" y="1214422"/>
            <a:ext cx="90813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함수형 </a:t>
            </a: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층 객체를 여러 번 재사용 가능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여러 번 호출 시 새로운 층 객체를 만들지 않고 각 호출에 동일한 가중치 재사용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가지를 가진 모델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가중치 공유</a:t>
            </a: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연산 수행 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0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7.1.5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가중치 공유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524232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24232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8150" y="1071546"/>
            <a:ext cx="4742004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양쪽 입력을 모두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0" y="2296608"/>
            <a:ext cx="6149938" cy="375527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6881818" y="3073098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>
            <a:off x="6384602" y="3854778"/>
            <a:ext cx="1571636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81818" y="4643446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7570" y="3143248"/>
            <a:ext cx="41841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왼쪽 가지와 오른쪽 가지 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7570" y="5143512"/>
            <a:ext cx="4488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설정 후 훈련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가중치는 양쪽 입력을 바탕으로 업데이트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881818" y="5572140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5400000">
            <a:off x="6954050" y="5785660"/>
            <a:ext cx="428628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81818" y="6000768"/>
            <a:ext cx="2857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25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7.1.6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층과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738414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738414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1122" y="1251781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커다란 층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모델을 호출해 출력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얻을 수 있음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85" y="3429000"/>
            <a:ext cx="6880299" cy="24758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1122" y="2842391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합성곱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기반 층 구현 예시</a:t>
            </a: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38414" y="1928802"/>
            <a:ext cx="6737972" cy="221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콜백과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텐서보드를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사용한 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 검사와 모니터링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23968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52502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2723" b="-5634"/>
          <a:stretch>
            <a:fillRect/>
          </a:stretch>
        </p:blipFill>
        <p:spPr bwMode="auto">
          <a:xfrm>
            <a:off x="452398" y="2928934"/>
            <a:ext cx="11319975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95274" y="1643050"/>
            <a:ext cx="900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</a:rPr>
              <a:t>지금까지는 충분한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에포크로</a:t>
            </a:r>
            <a:r>
              <a:rPr lang="ko-KR" altLang="en-US" sz="2200" dirty="0" smtClean="0">
                <a:solidFill>
                  <a:schemeClr val="bg1"/>
                </a:solidFill>
              </a:rPr>
              <a:t> 훈련을 해서 최적인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에포크를</a:t>
            </a:r>
            <a:r>
              <a:rPr lang="ko-KR" altLang="en-US" sz="2200" dirty="0" smtClean="0">
                <a:solidFill>
                  <a:schemeClr val="bg1"/>
                </a:solidFill>
              </a:rPr>
              <a:t> 찾고</a:t>
            </a:r>
            <a:endParaRPr lang="en-US" altLang="ko-KR" sz="2200" dirty="0" smtClean="0">
              <a:solidFill>
                <a:schemeClr val="bg1"/>
              </a:solidFill>
            </a:endParaRPr>
          </a:p>
          <a:p>
            <a:r>
              <a:rPr lang="ko-KR" altLang="en-US" sz="2200" dirty="0" smtClean="0">
                <a:solidFill>
                  <a:schemeClr val="bg1"/>
                </a:solidFill>
              </a:rPr>
              <a:t>그 최적인 </a:t>
            </a:r>
            <a:r>
              <a:rPr lang="ko-KR" altLang="en-US" sz="2200" dirty="0" err="1" smtClean="0">
                <a:solidFill>
                  <a:schemeClr val="bg1"/>
                </a:solidFill>
              </a:rPr>
              <a:t>에포크로</a:t>
            </a:r>
            <a:r>
              <a:rPr lang="ko-KR" altLang="en-US" sz="2200" dirty="0" smtClean="0">
                <a:solidFill>
                  <a:schemeClr val="bg1"/>
                </a:solidFill>
              </a:rPr>
              <a:t> 처음부터 훈련을 시작함</a:t>
            </a:r>
            <a:r>
              <a:rPr lang="en-US" altLang="ko-KR" sz="2200" dirty="0" smtClean="0">
                <a:solidFill>
                  <a:schemeClr val="bg1"/>
                </a:solidFill>
              </a:rPr>
              <a:t>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rcRect r="-922" b="29934"/>
          <a:stretch>
            <a:fillRect/>
          </a:stretch>
        </p:blipFill>
        <p:spPr>
          <a:xfrm>
            <a:off x="738150" y="4143380"/>
            <a:ext cx="8501122" cy="242889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" t="50212" r="-16014"/>
          <a:stretch/>
        </p:blipFill>
        <p:spPr>
          <a:xfrm>
            <a:off x="738150" y="1000108"/>
            <a:ext cx="5929354" cy="31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5680" y="2420888"/>
            <a:ext cx="583264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 </a:t>
            </a:r>
            <a:r>
              <a:rPr lang="en-US" altLang="ko-KR" sz="3200" dirty="0" smtClean="0">
                <a:solidFill>
                  <a:schemeClr val="bg1"/>
                </a:solidFill>
              </a:rPr>
              <a:t>Sequential </a:t>
            </a:r>
            <a:r>
              <a:rPr lang="ko-KR" altLang="en-US" sz="3200" dirty="0">
                <a:solidFill>
                  <a:schemeClr val="bg1"/>
                </a:solidFill>
              </a:rPr>
              <a:t>모델을 넘어서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케라스의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</a:rPr>
              <a:t>API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991544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64352" y="3143347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588" y="2857496"/>
            <a:ext cx="8572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rgbClr val="FFFF00"/>
                </a:solidFill>
              </a:rPr>
              <a:t>시간과 비용 등 낭비가 많음</a:t>
            </a:r>
            <a:endParaRPr lang="ko-KR" alt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902" y="1643050"/>
            <a:ext cx="105013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해결법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사용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콜백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모델의 상태와 성능에 대한 모든 정보에 접근하고 훈련중지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모델저장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가중치 적재 또는 모델의 상태변경 등을 처리 할 수 있는 기능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836" y="1285860"/>
            <a:ext cx="108585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콜백의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종류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keras.callbacks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모델 체크포인트 저장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ModelCheckpoint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</a:rPr>
              <a:t>훈련하는 동안 어떤 지점에서 모델의 현재 가중치를 저장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조기 종료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EarlyStopping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더 이상 향상되지 않을 때 훈련을 중지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모델 저장과 같이 쓰임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훈련중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하이퍼파라미터</a:t>
            </a:r>
            <a:r>
              <a:rPr lang="ko-KR" altLang="en-US" dirty="0" smtClean="0">
                <a:solidFill>
                  <a:schemeClr val="bg1"/>
                </a:solidFill>
              </a:rPr>
              <a:t> 조정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LearningRateScheduler</a:t>
            </a:r>
            <a:r>
              <a:rPr lang="en-US" altLang="ko-KR" dirty="0" smtClean="0">
                <a:solidFill>
                  <a:schemeClr val="bg1"/>
                </a:solidFill>
              </a:rPr>
              <a:t>): </a:t>
            </a:r>
            <a:r>
              <a:rPr lang="ko-KR" altLang="en-US" dirty="0" err="1" smtClean="0">
                <a:solidFill>
                  <a:schemeClr val="bg1"/>
                </a:solidFill>
              </a:rPr>
              <a:t>옵티마이저의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</a:t>
            </a:r>
            <a:r>
              <a:rPr lang="ko-KR" altLang="en-US" dirty="0" smtClean="0">
                <a:solidFill>
                  <a:schemeClr val="bg1"/>
                </a:solidFill>
              </a:rPr>
              <a:t> 등을 동적으로 조정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업데이트될 때마다 시각화</a:t>
            </a:r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TensorBoard</a:t>
            </a:r>
            <a:r>
              <a:rPr lang="en-US" altLang="ko-KR" dirty="0" smtClean="0">
                <a:solidFill>
                  <a:schemeClr val="bg1"/>
                </a:solidFill>
              </a:rPr>
              <a:t>): progress bar</a:t>
            </a:r>
            <a:r>
              <a:rPr lang="ko-KR" altLang="en-US" dirty="0" smtClean="0">
                <a:solidFill>
                  <a:schemeClr val="bg1"/>
                </a:solidFill>
              </a:rPr>
              <a:t>도 하나의 콜백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4214818"/>
            <a:ext cx="9072626" cy="222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22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285860"/>
            <a:ext cx="10224135" cy="35826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666712" y="857232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ModelCheckpoint</a:t>
            </a:r>
            <a:r>
              <a:rPr lang="ko-KR" altLang="en-US" b="1" dirty="0" smtClean="0">
                <a:solidFill>
                  <a:schemeClr val="bg1"/>
                </a:solidFill>
              </a:rPr>
              <a:t>와 </a:t>
            </a:r>
            <a:r>
              <a:rPr lang="en-US" altLang="ko-KR" b="1" dirty="0" err="1" smtClean="0">
                <a:solidFill>
                  <a:schemeClr val="bg1"/>
                </a:solidFill>
              </a:rPr>
              <a:t>EarlyStopping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4500570"/>
            <a:ext cx="9429815" cy="2172823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264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12" y="1071546"/>
            <a:ext cx="107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ReduceLROnPlateau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향상되지 않을 때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할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=&gt;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하거나 크게 하면 훈련도중 </a:t>
            </a:r>
            <a:r>
              <a:rPr lang="ko-KR" altLang="en-US" b="1" dirty="0" smtClean="0">
                <a:solidFill>
                  <a:schemeClr val="bg1"/>
                </a:solidFill>
              </a:rPr>
              <a:t>지역 최솟값에서 </a:t>
            </a:r>
            <a:r>
              <a:rPr lang="ko-KR" altLang="en-US" dirty="0" smtClean="0">
                <a:solidFill>
                  <a:schemeClr val="bg1"/>
                </a:solidFill>
              </a:rPr>
              <a:t>효과적으로 빠져나올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6146" name="Picture 2" descr="지역 최솟값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588" y="2285992"/>
            <a:ext cx="5715000" cy="3648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37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3" name="그림 12" descr="C:/Users/ehdal/AppData/Roaming/PolarisOffice/ETemp/11952_16561328/fImage15064183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" y="2071678"/>
            <a:ext cx="10728960" cy="21818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9" name="그림 18" descr="C:/Users/ehdal/AppData/Roaming/PolarisOffice/ETemp/11952_16561328/fImage132801868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" y="4214818"/>
            <a:ext cx="10814685" cy="13468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0" name="TextBox 19"/>
          <p:cNvSpPr txBox="1"/>
          <p:nvPr/>
        </p:nvSpPr>
        <p:spPr>
          <a:xfrm>
            <a:off x="523836" y="1071546"/>
            <a:ext cx="1078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ReduceLROnPlateau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콜백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검증 손실이 향상되지 않을 때 </a:t>
            </a:r>
            <a:r>
              <a:rPr lang="ko-KR" altLang="en-US" dirty="0" err="1" smtClean="0">
                <a:solidFill>
                  <a:schemeClr val="bg1"/>
                </a:solidFill>
              </a:rPr>
              <a:t>학습률을</a:t>
            </a:r>
            <a:r>
              <a:rPr lang="ko-KR" altLang="en-US" dirty="0" smtClean="0">
                <a:solidFill>
                  <a:schemeClr val="bg1"/>
                </a:solidFill>
              </a:rPr>
              <a:t> 작게 할 수 있음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69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텍스트 상자 21"/>
          <p:cNvSpPr txBox="1">
            <a:spLocks/>
          </p:cNvSpPr>
          <p:nvPr/>
        </p:nvSpPr>
        <p:spPr>
          <a:xfrm>
            <a:off x="635000" y="1285875"/>
            <a:ext cx="10939145" cy="187730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자신만의 콜백 만들기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내장 콜백에서 제공하지 않는 경우 필요에 따라서 콜백을 만들 수 있음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keras.callbacks.Callback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클래스를 상속받아 구현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훈련하는 동안 호출될 여러 지점을 나타내기 위해 약속된 다음 메서드를 </a:t>
            </a:r>
            <a:r>
              <a:rPr lang="ko-KR" altLang="en-US" sz="18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직접 </a:t>
            </a:r>
            <a:r>
              <a:rPr sz="180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20" descr="C:/Users/ehdal/AppData/Roaming/PolarisOffice/ETemp/11952_16561328/fImage11161195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3286124"/>
            <a:ext cx="6469631" cy="314327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275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6759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콜백을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모델의 훈련과정 제어하기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1044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1044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150" y="1000108"/>
            <a:ext cx="900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매 </a:t>
            </a:r>
            <a:r>
              <a:rPr lang="ko-KR" altLang="en-US" dirty="0" err="1" smtClean="0">
                <a:solidFill>
                  <a:schemeClr val="bg1"/>
                </a:solidFill>
              </a:rPr>
              <a:t>에포크</a:t>
            </a:r>
            <a:r>
              <a:rPr lang="ko-KR" altLang="en-US" dirty="0" smtClean="0">
                <a:solidFill>
                  <a:schemeClr val="bg1"/>
                </a:solidFill>
              </a:rPr>
              <a:t> 끝에서 검증 세트의 첫 번째 샘플로 모델에 있는 모든 층의 활성화 출력을 계산하여 디스크에 저장하는 자작 </a:t>
            </a:r>
            <a:r>
              <a:rPr lang="ko-KR" altLang="en-US" dirty="0" err="1" smtClean="0">
                <a:solidFill>
                  <a:schemeClr val="bg1"/>
                </a:solidFill>
              </a:rPr>
              <a:t>콜백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 descr="C:/Users/ehdal/AppData/Roaming/PolarisOffice/ETemp/11952_16561328/fImage42004208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1785926"/>
            <a:ext cx="9690510" cy="4500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1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259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02482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02482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836" y="3571876"/>
            <a:ext cx="10787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텐서보드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텐서플로와</a:t>
            </a:r>
            <a:r>
              <a:rPr lang="ko-KR" altLang="en-US" dirty="0" smtClean="0">
                <a:solidFill>
                  <a:schemeClr val="bg1"/>
                </a:solidFill>
              </a:rPr>
              <a:t> 함께 제공되는 브라우저 기반 시각화 도구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목적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훈련 모델의 내부에서 일어나는 모든 것을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모니터링할</a:t>
            </a:r>
            <a:r>
              <a:rPr lang="ko-KR" altLang="en-US" dirty="0" smtClean="0">
                <a:solidFill>
                  <a:schemeClr val="bg1"/>
                </a:solidFill>
              </a:rPr>
              <a:t> 수 있도록 도움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모델 구조를 시각화합니다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2" name="그림 11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857232"/>
            <a:ext cx="4286280" cy="2656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2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259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024826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024826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836" y="3571876"/>
            <a:ext cx="10787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텐서보드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텐서플로와</a:t>
            </a:r>
            <a:r>
              <a:rPr lang="ko-KR" altLang="en-US" dirty="0" smtClean="0">
                <a:solidFill>
                  <a:schemeClr val="bg1"/>
                </a:solidFill>
              </a:rPr>
              <a:t> 함께 제공되는 브라우저 기반 시각화 도구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목적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훈련 모델의 내부에서 일어나는 모든 것을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모니터링할</a:t>
            </a:r>
            <a:r>
              <a:rPr lang="ko-KR" altLang="en-US" dirty="0" smtClean="0">
                <a:solidFill>
                  <a:schemeClr val="bg1"/>
                </a:solidFill>
              </a:rPr>
              <a:t> 수 있도록 도움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모니터링합니다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모델 구조를 시각화합니다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2" name="그림 11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" y="857232"/>
            <a:ext cx="4286280" cy="265682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095868" y="1857364"/>
            <a:ext cx="6881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</a:rPr>
              <a:t>=&gt;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모델을 더욱 빠르게 개선할 수 있음</a:t>
            </a:r>
            <a:r>
              <a:rPr lang="en-US" altLang="ko-KR" sz="3000" b="1" dirty="0" smtClean="0"/>
              <a:t>.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146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839416" y="2274503"/>
            <a:ext cx="2376264" cy="33123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35461" y="4639734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35461" y="3606651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35461" y="2573568"/>
            <a:ext cx="1584176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8384" y="4779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6520" y="3746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9800" y="27082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화살표 연결선 7"/>
          <p:cNvCxnSpPr>
            <a:endCxn id="5" idx="2"/>
          </p:cNvCxnSpPr>
          <p:nvPr/>
        </p:nvCxnSpPr>
        <p:spPr>
          <a:xfrm flipV="1">
            <a:off x="2027549" y="5287806"/>
            <a:ext cx="0" cy="445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5" idx="0"/>
          </p:cNvCxnSpPr>
          <p:nvPr/>
        </p:nvCxnSpPr>
        <p:spPr>
          <a:xfrm flipV="1">
            <a:off x="2027549" y="4254723"/>
            <a:ext cx="0" cy="385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027549" y="3221640"/>
            <a:ext cx="0" cy="385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04383" y="5834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6043" y="1773592"/>
            <a:ext cx="3217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출력이 하나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43" y="316812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 입력이 여러 개 필요하거나 출력이 여러 개 필요할 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464" y="119834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이전의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Sequential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027548" y="2128118"/>
            <a:ext cx="0" cy="445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04382" y="1718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88088" y="37843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=&gt; </a:t>
            </a:r>
            <a:r>
              <a:rPr lang="ko-KR" altLang="en-US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b="1" dirty="0" smtClean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2400" b="1" dirty="0" smtClean="0"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176464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7.1.1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71973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1973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43849" y="4439025"/>
            <a:ext cx="3084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복잡한 모델을 정의하는 방법</a:t>
            </a:r>
            <a:endParaRPr lang="en-US" altLang="ko-KR" sz="14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2" name="그림 11" descr="C:/Users/ehdal/AppData/Roaming/PolarisOffice/ETemp/11952_16561328/fImage6262823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0" y="1571612"/>
            <a:ext cx="7230058" cy="4929838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1" name="TextBox 10"/>
          <p:cNvSpPr txBox="1"/>
          <p:nvPr/>
        </p:nvSpPr>
        <p:spPr>
          <a:xfrm>
            <a:off x="809588" y="1071546"/>
            <a:ext cx="1000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장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IMDB 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감성 분석 문제를 위해 </a:t>
            </a:r>
            <a:r>
              <a:rPr lang="en-US" altLang="ko-KR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1D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훈련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32004" y="3401946"/>
            <a:ext cx="260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P106, p252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5810248" y="3586612"/>
            <a:ext cx="321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1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1214422"/>
            <a:ext cx="688590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17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142984"/>
            <a:ext cx="5286412" cy="474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14691" r="-1282"/>
          <a:stretch>
            <a:fillRect/>
          </a:stretch>
        </p:blipFill>
        <p:spPr bwMode="auto">
          <a:xfrm>
            <a:off x="5953124" y="3000372"/>
            <a:ext cx="5643602" cy="290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96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588" y="1071546"/>
            <a:ext cx="1000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b="3030"/>
          <a:stretch>
            <a:fillRect/>
          </a:stretch>
        </p:blipFill>
        <p:spPr bwMode="auto">
          <a:xfrm>
            <a:off x="595274" y="1571612"/>
            <a:ext cx="10001320" cy="165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9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11" name="그림 10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4" r="-550"/>
          <a:stretch>
            <a:fillRect/>
          </a:stretch>
        </p:blipFill>
        <p:spPr>
          <a:xfrm>
            <a:off x="595274" y="3005835"/>
            <a:ext cx="6858048" cy="1053137"/>
          </a:xfrm>
          <a:prstGeom prst="rect">
            <a:avLst/>
          </a:prstGeom>
          <a:noFill/>
        </p:spPr>
      </p:pic>
      <p:pic>
        <p:nvPicPr>
          <p:cNvPr id="13" name="그림 12" descr="C:/Users/ehdal/AppData/Roaming/PolarisOffice/ETemp/11952_16561328/fImage19724250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4" y="4572008"/>
            <a:ext cx="11024635" cy="1571636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0" name="그림 19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834" b="41246"/>
          <a:stretch>
            <a:fillRect/>
          </a:stretch>
        </p:blipFill>
        <p:spPr>
          <a:xfrm>
            <a:off x="595274" y="1485360"/>
            <a:ext cx="7286676" cy="1500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75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285860"/>
            <a:ext cx="72580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38150" y="2928934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브라우저 </a:t>
            </a:r>
            <a:r>
              <a:rPr lang="en-US" altLang="ko-KR" sz="2400" dirty="0" smtClean="0">
                <a:solidFill>
                  <a:schemeClr val="bg1"/>
                </a:solidFill>
                <a:hlinkClick r:id="rId3"/>
              </a:rPr>
              <a:t>http://localhost:6006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접속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1: </a:t>
            </a:r>
            <a:r>
              <a:rPr lang="ko-KR" altLang="en-US" dirty="0" smtClean="0">
                <a:solidFill>
                  <a:schemeClr val="bg1"/>
                </a:solidFill>
              </a:rPr>
              <a:t>훈련하는 동안 측정 지표를 시각적으로 모니터링</a:t>
            </a:r>
            <a:endParaRPr lang="ko-KR" altLang="en-US" dirty="0"/>
          </a:p>
        </p:txBody>
      </p:sp>
      <p:pic>
        <p:nvPicPr>
          <p:cNvPr id="11" name="Picture 2" descr="텐서보드 측정 지표 모니터링 이미지 검색결과&quot;"/>
          <p:cNvPicPr>
            <a:picLocks noChangeAspect="1" noChangeArrowheads="1"/>
          </p:cNvPicPr>
          <p:nvPr/>
        </p:nvPicPr>
        <p:blipFill rotWithShape="1">
          <a:blip r:embed="rId2"/>
          <a:srcRect l="29032" r="2960" b="48249"/>
          <a:stretch/>
        </p:blipFill>
        <p:spPr bwMode="auto">
          <a:xfrm>
            <a:off x="767408" y="1787089"/>
            <a:ext cx="7724735" cy="3874159"/>
          </a:xfrm>
          <a:prstGeom prst="rect">
            <a:avLst/>
          </a:prstGeom>
          <a:noFill/>
        </p:spPr>
      </p:pic>
      <p:pic>
        <p:nvPicPr>
          <p:cNvPr id="29698" name="Picture 2" descr="텐서보드 측정 지표 모니터링 이미지 검색결과&quot;"/>
          <p:cNvPicPr>
            <a:picLocks noChangeAspect="1" noChangeArrowheads="1"/>
          </p:cNvPicPr>
          <p:nvPr/>
        </p:nvPicPr>
        <p:blipFill rotWithShape="1">
          <a:blip r:embed="rId2"/>
          <a:srcRect l="30735" t="51470" r="30524" b="9836"/>
          <a:stretch/>
        </p:blipFill>
        <p:spPr bwMode="auto">
          <a:xfrm>
            <a:off x="4537183" y="2686355"/>
            <a:ext cx="3863073" cy="2542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81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2: </a:t>
            </a:r>
            <a:r>
              <a:rPr lang="ko-KR" altLang="en-US" dirty="0" smtClean="0">
                <a:solidFill>
                  <a:schemeClr val="bg1"/>
                </a:solidFill>
              </a:rPr>
              <a:t>모델 구조를 시각화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7652" name="Picture 4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t="42400" r="-1754"/>
          <a:stretch>
            <a:fillRect/>
          </a:stretch>
        </p:blipFill>
        <p:spPr bwMode="auto">
          <a:xfrm>
            <a:off x="5453058" y="1785926"/>
            <a:ext cx="6357982" cy="4367191"/>
          </a:xfrm>
          <a:prstGeom prst="rect">
            <a:avLst/>
          </a:prstGeom>
          <a:noFill/>
        </p:spPr>
      </p:pic>
      <p:pic>
        <p:nvPicPr>
          <p:cNvPr id="13" name="Picture 4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l="13719" r="10442" b="57600"/>
          <a:stretch>
            <a:fillRect/>
          </a:stretch>
        </p:blipFill>
        <p:spPr bwMode="auto">
          <a:xfrm>
            <a:off x="452398" y="1785926"/>
            <a:ext cx="4738678" cy="321471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406050" y="342900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p.340 </a:t>
            </a:r>
            <a:r>
              <a:rPr lang="ko-KR" altLang="en-US" b="1" dirty="0" smtClean="0">
                <a:solidFill>
                  <a:srgbClr val="FF0000"/>
                </a:solidFill>
              </a:rPr>
              <a:t>오타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3: </a:t>
            </a:r>
            <a:r>
              <a:rPr lang="ko-KR" altLang="en-US" dirty="0" smtClean="0">
                <a:solidFill>
                  <a:schemeClr val="bg1"/>
                </a:solidFill>
              </a:rPr>
              <a:t>활성화 출력과 </a:t>
            </a:r>
            <a:r>
              <a:rPr lang="ko-KR" altLang="en-US" dirty="0" err="1" smtClean="0">
                <a:solidFill>
                  <a:schemeClr val="bg1"/>
                </a:solidFill>
              </a:rPr>
              <a:t>그래디언트의</a:t>
            </a:r>
            <a:r>
              <a:rPr lang="ko-KR" altLang="en-US" dirty="0" smtClean="0">
                <a:solidFill>
                  <a:schemeClr val="bg1"/>
                </a:solidFill>
              </a:rPr>
              <a:t> 히스토그램을 그림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" name="Picture 2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 l="1838" r="1653" b="8041"/>
          <a:stretch>
            <a:fillRect/>
          </a:stretch>
        </p:blipFill>
        <p:spPr bwMode="auto">
          <a:xfrm>
            <a:off x="595274" y="1643050"/>
            <a:ext cx="6721666" cy="492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65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7.2.2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텐서보드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소개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텐서플로의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시각화 프레임워크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59619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9619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836" y="1214422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4: 3D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r>
              <a:rPr lang="ko-KR" altLang="en-US" dirty="0" err="1" smtClean="0">
                <a:solidFill>
                  <a:schemeClr val="bg1"/>
                </a:solidFill>
              </a:rPr>
              <a:t>임베딩을</a:t>
            </a:r>
            <a:r>
              <a:rPr lang="ko-KR" altLang="en-US" dirty="0" smtClean="0">
                <a:solidFill>
                  <a:schemeClr val="bg1"/>
                </a:solidFill>
              </a:rPr>
              <a:t> 표현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5602" name="Picture 2" descr="텐서보드 측정 지표 모니터링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50" y="1643050"/>
            <a:ext cx="5857916" cy="477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24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r="98" b="616"/>
          <a:stretch/>
        </p:blipFill>
        <p:spPr>
          <a:xfrm>
            <a:off x="867196" y="1562742"/>
            <a:ext cx="4890120" cy="44585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176464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7.1.1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719736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19736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1157" y="1061869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en-US" altLang="ko-KR" sz="16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391" y="11506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화살표 연결선 17"/>
          <p:cNvCxnSpPr>
            <a:endCxn id="5" idx="1"/>
          </p:cNvCxnSpPr>
          <p:nvPr/>
        </p:nvCxnSpPr>
        <p:spPr>
          <a:xfrm flipV="1">
            <a:off x="3319429" y="1335343"/>
            <a:ext cx="2795962" cy="874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5061224" y="2330711"/>
            <a:ext cx="14401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489948" y="2330711"/>
            <a:ext cx="11435" cy="4633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5049790" y="2794011"/>
            <a:ext cx="144015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528048" y="2339644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만든 모델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4" name="직선 화살표 연결선 63"/>
          <p:cNvCxnSpPr>
            <a:endCxn id="67" idx="1"/>
          </p:cNvCxnSpPr>
          <p:nvPr/>
        </p:nvCxnSpPr>
        <p:spPr>
          <a:xfrm>
            <a:off x="3983200" y="2941260"/>
            <a:ext cx="2688864" cy="621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672064" y="32397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지정하고 </a:t>
            </a:r>
            <a:r>
              <a:rPr lang="en-US" altLang="ko-KR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클래스의 객체 생성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10380" y="4786322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Model.summary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요약 결과 출력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879976" y="4787972"/>
            <a:ext cx="876220" cy="35473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9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7" grpId="0"/>
      <p:bldP spid="7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7116252" cy="57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7.2.3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38348" y="71435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38348" y="571480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274" y="2000240"/>
            <a:ext cx="1100145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콜백은</a:t>
            </a:r>
            <a:r>
              <a:rPr lang="ko-KR" altLang="en-US" sz="2600" dirty="0" smtClean="0">
                <a:solidFill>
                  <a:schemeClr val="bg1"/>
                </a:solidFill>
              </a:rPr>
              <a:t> 훈련하는 동안 모델을 모니터링하고 모델 상태를 바탕으로 자동으로 작업을 수행하는 손쉬운 방법</a:t>
            </a:r>
            <a:r>
              <a:rPr lang="en-US" altLang="ko-KR" sz="2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텐서플로를</a:t>
            </a:r>
            <a:r>
              <a:rPr lang="ko-KR" altLang="en-US" sz="2600" dirty="0" smtClean="0">
                <a:solidFill>
                  <a:schemeClr val="bg1"/>
                </a:solidFill>
              </a:rPr>
              <a:t> 사용하면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텐서보드를</a:t>
            </a:r>
            <a:r>
              <a:rPr lang="ko-KR" altLang="en-US" sz="2600" dirty="0" smtClean="0">
                <a:solidFill>
                  <a:schemeClr val="bg1"/>
                </a:solidFill>
              </a:rPr>
              <a:t> 이용하여 모델 상황을 브라우저에서 시각화할 수 있습니다</a:t>
            </a:r>
            <a:r>
              <a:rPr lang="en-US" altLang="ko-KR" sz="2600" dirty="0" smtClean="0">
                <a:solidFill>
                  <a:schemeClr val="bg1"/>
                </a:solidFill>
              </a:rPr>
              <a:t>.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케라스</a:t>
            </a:r>
            <a:r>
              <a:rPr lang="ko-KR" altLang="en-US" sz="2600" dirty="0" smtClean="0">
                <a:solidFill>
                  <a:schemeClr val="bg1"/>
                </a:solidFill>
              </a:rPr>
              <a:t> 모델에서는 </a:t>
            </a:r>
            <a:r>
              <a:rPr lang="en-US" altLang="ko-KR" sz="2600" dirty="0" err="1" smtClean="0">
                <a:solidFill>
                  <a:schemeClr val="bg1"/>
                </a:solidFill>
              </a:rPr>
              <a:t>TensorBoard</a:t>
            </a:r>
            <a:r>
              <a:rPr lang="en-US" altLang="ko-KR" sz="2600" dirty="0" smtClean="0">
                <a:solidFill>
                  <a:schemeClr val="bg1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bg1"/>
                </a:solidFill>
              </a:rPr>
              <a:t>콜백을</a:t>
            </a:r>
            <a:r>
              <a:rPr lang="ko-KR" altLang="en-US" sz="2600" dirty="0" smtClean="0">
                <a:solidFill>
                  <a:schemeClr val="bg1"/>
                </a:solidFill>
              </a:rPr>
              <a:t> 통해 사용</a:t>
            </a:r>
            <a:r>
              <a:rPr lang="en-US" altLang="ko-KR" sz="26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0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F3E7CA7-F8CB-46ED-9199-CB068A30F7D4}"/>
              </a:ext>
            </a:extLst>
          </p:cNvPr>
          <p:cNvSpPr/>
          <p:nvPr/>
        </p:nvSpPr>
        <p:spPr>
          <a:xfrm>
            <a:off x="4193423" y="2338072"/>
            <a:ext cx="4021177" cy="1883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>
                <a:solidFill>
                  <a:schemeClr val="bg1"/>
                </a:solidFill>
                <a:latin typeface="+mj-ea"/>
                <a:ea typeface="+mj-ea"/>
              </a:rPr>
              <a:t>7.3 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모델의 성능을 최대로 끌어올리기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86348061-D7AA-41FC-B9CC-83E4356B0C60}"/>
              </a:ext>
            </a:extLst>
          </p:cNvPr>
          <p:cNvCxnSpPr/>
          <p:nvPr/>
        </p:nvCxnSpPr>
        <p:spPr>
          <a:xfrm>
            <a:off x="29996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71F48B20-747B-49EF-BE04-C27CD810EDD5}"/>
              </a:ext>
            </a:extLst>
          </p:cNvPr>
          <p:cNvCxnSpPr/>
          <p:nvPr/>
        </p:nvCxnSpPr>
        <p:spPr>
          <a:xfrm>
            <a:off x="84002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3A93767-B3DB-4D49-BCE7-DD336885574C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0D0A5D2D-60BD-4D43-B40B-EA3F01B8BEE3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A852B626-9CCE-4B14-84F2-7781CAEBAE16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76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5B765A1-E3F1-476E-A13C-782AFFAC0ACA}"/>
              </a:ext>
            </a:extLst>
          </p:cNvPr>
          <p:cNvSpPr/>
          <p:nvPr/>
        </p:nvSpPr>
        <p:spPr>
          <a:xfrm>
            <a:off x="3503712" y="2420888"/>
            <a:ext cx="4865625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</a:rPr>
              <a:t>ㆍ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배치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 정규화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</a:rPr>
              <a:t>ㆍ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깊이별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 분리 </a:t>
            </a:r>
            <a:r>
              <a:rPr lang="ko-KR" altLang="en-US" sz="3300" dirty="0" err="1">
                <a:solidFill>
                  <a:schemeClr val="bg1"/>
                </a:solidFill>
                <a:latin typeface="+mj-ea"/>
                <a:ea typeface="+mj-ea"/>
              </a:rPr>
              <a:t>합성곱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3999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F69AEAC-2E33-4EE0-B7A6-0D7CBE99FDED}"/>
              </a:ext>
            </a:extLst>
          </p:cNvPr>
          <p:cNvSpPr txBox="1"/>
          <p:nvPr/>
        </p:nvSpPr>
        <p:spPr>
          <a:xfrm>
            <a:off x="911424" y="1340768"/>
            <a:ext cx="3312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※</a:t>
            </a:r>
            <a:r>
              <a:rPr lang="ko-KR" altLang="en-US" sz="2500" dirty="0">
                <a:solidFill>
                  <a:schemeClr val="bg1"/>
                </a:solidFill>
              </a:rPr>
              <a:t>심층 </a:t>
            </a:r>
            <a:r>
              <a:rPr lang="ko-KR" altLang="en-US" sz="2500" dirty="0" err="1">
                <a:solidFill>
                  <a:schemeClr val="bg1"/>
                </a:solidFill>
              </a:rPr>
              <a:t>컨브넷이란</a:t>
            </a:r>
            <a:r>
              <a:rPr lang="en-US" altLang="ko-KR" sz="25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2E67E9-E5AE-4402-BA5F-90E021D31ED2}"/>
              </a:ext>
            </a:extLst>
          </p:cNvPr>
          <p:cNvSpPr txBox="1"/>
          <p:nvPr/>
        </p:nvSpPr>
        <p:spPr>
          <a:xfrm>
            <a:off x="1055440" y="1916832"/>
            <a:ext cx="95734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컨브넷은</a:t>
            </a:r>
            <a:r>
              <a:rPr lang="ko-KR" altLang="en-US" sz="2300" dirty="0">
                <a:solidFill>
                  <a:schemeClr val="bg1"/>
                </a:solidFill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</a:rPr>
              <a:t>합성곱</a:t>
            </a:r>
            <a:r>
              <a:rPr lang="ko-KR" altLang="en-US" sz="2300" dirty="0">
                <a:solidFill>
                  <a:schemeClr val="bg1"/>
                </a:solidFill>
              </a:rPr>
              <a:t> 신경망인데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즉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깊은 층을 가진 </a:t>
            </a:r>
            <a:r>
              <a:rPr lang="ko-KR" altLang="en-US" sz="2300" dirty="0" err="1">
                <a:solidFill>
                  <a:schemeClr val="bg1"/>
                </a:solidFill>
              </a:rPr>
              <a:t>합성곱</a:t>
            </a:r>
            <a:r>
              <a:rPr lang="ko-KR" altLang="en-US" sz="2300" dirty="0">
                <a:solidFill>
                  <a:schemeClr val="bg1"/>
                </a:solidFill>
              </a:rPr>
              <a:t> 신경망을 뜻함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85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5606567-72C0-4428-B2B8-AE7D34EC039B}"/>
              </a:ext>
            </a:extLst>
          </p:cNvPr>
          <p:cNvSpPr txBox="1"/>
          <p:nvPr/>
        </p:nvSpPr>
        <p:spPr>
          <a:xfrm>
            <a:off x="911424" y="1340768"/>
            <a:ext cx="51845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※</a:t>
            </a:r>
            <a:r>
              <a:rPr lang="ko-KR" altLang="en-US" sz="2500" dirty="0">
                <a:solidFill>
                  <a:schemeClr val="bg1"/>
                </a:solidFill>
              </a:rPr>
              <a:t>정규화</a:t>
            </a:r>
            <a:r>
              <a:rPr lang="en-US" altLang="ko-KR" sz="2500" dirty="0">
                <a:solidFill>
                  <a:schemeClr val="bg1"/>
                </a:solidFill>
              </a:rPr>
              <a:t>(normalization)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AC04F9B-ECCF-4E45-8823-5BEE90352EE5}"/>
              </a:ext>
            </a:extLst>
          </p:cNvPr>
          <p:cNvSpPr txBox="1"/>
          <p:nvPr/>
        </p:nvSpPr>
        <p:spPr>
          <a:xfrm>
            <a:off x="1055440" y="1916832"/>
            <a:ext cx="66688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모델에 주입되는 샘플들을 균일하게 만드는 방법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36ADB20-D9E1-4736-A0D3-634C9BFC67B0}"/>
              </a:ext>
            </a:extLst>
          </p:cNvPr>
          <p:cNvSpPr txBox="1"/>
          <p:nvPr/>
        </p:nvSpPr>
        <p:spPr>
          <a:xfrm>
            <a:off x="1073204" y="3042353"/>
            <a:ext cx="97594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normalized_data</a:t>
            </a:r>
            <a:r>
              <a:rPr lang="en-US" altLang="ko-KR" sz="2300" dirty="0">
                <a:solidFill>
                  <a:schemeClr val="bg1"/>
                </a:solidFill>
              </a:rPr>
              <a:t>=(data – </a:t>
            </a:r>
            <a:r>
              <a:rPr lang="en-US" altLang="ko-KR" sz="2300" dirty="0" err="1">
                <a:solidFill>
                  <a:schemeClr val="bg1"/>
                </a:solidFill>
              </a:rPr>
              <a:t>np.mean</a:t>
            </a:r>
            <a:r>
              <a:rPr lang="en-US" altLang="ko-KR" sz="2300" dirty="0">
                <a:solidFill>
                  <a:schemeClr val="bg1"/>
                </a:solidFill>
              </a:rPr>
              <a:t>(data, axis=…)) / </a:t>
            </a:r>
            <a:r>
              <a:rPr lang="en-US" altLang="ko-KR" sz="2300" dirty="0" err="1">
                <a:solidFill>
                  <a:schemeClr val="bg1"/>
                </a:solidFill>
              </a:rPr>
              <a:t>np.std</a:t>
            </a:r>
            <a:r>
              <a:rPr lang="en-US" altLang="ko-KR" sz="2300" dirty="0">
                <a:solidFill>
                  <a:schemeClr val="bg1"/>
                </a:solidFill>
              </a:rPr>
              <a:t>(data, axis=…)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0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5606567-72C0-4428-B2B8-AE7D34EC039B}"/>
              </a:ext>
            </a:extLst>
          </p:cNvPr>
          <p:cNvSpPr txBox="1"/>
          <p:nvPr/>
        </p:nvSpPr>
        <p:spPr>
          <a:xfrm>
            <a:off x="911424" y="1340768"/>
            <a:ext cx="6696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ㆍ배치</a:t>
            </a:r>
            <a:r>
              <a:rPr lang="ko-KR" altLang="en-US" sz="2500" dirty="0">
                <a:solidFill>
                  <a:schemeClr val="bg1"/>
                </a:solidFill>
              </a:rPr>
              <a:t> 정규화</a:t>
            </a:r>
            <a:r>
              <a:rPr lang="en-US" altLang="ko-KR" sz="2500" dirty="0">
                <a:solidFill>
                  <a:schemeClr val="bg1"/>
                </a:solidFill>
              </a:rPr>
              <a:t>(batch 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F83C0CF-08AA-4FCF-A9A2-302E19304822}"/>
              </a:ext>
            </a:extLst>
          </p:cNvPr>
          <p:cNvSpPr txBox="1"/>
          <p:nvPr/>
        </p:nvSpPr>
        <p:spPr>
          <a:xfrm>
            <a:off x="1055440" y="1916832"/>
            <a:ext cx="60147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bg1"/>
                </a:solidFill>
              </a:rPr>
              <a:t>층를</a:t>
            </a:r>
            <a:r>
              <a:rPr lang="ko-KR" altLang="en-US" sz="2300" dirty="0">
                <a:solidFill>
                  <a:schemeClr val="bg1"/>
                </a:solidFill>
              </a:rPr>
              <a:t> 기준으로 입력 데이터를 </a:t>
            </a:r>
            <a:r>
              <a:rPr lang="ko-KR" altLang="en-US" sz="2300" dirty="0" err="1">
                <a:solidFill>
                  <a:schemeClr val="bg1"/>
                </a:solidFill>
              </a:rPr>
              <a:t>정규화하는</a:t>
            </a:r>
            <a:r>
              <a:rPr lang="ko-KR" altLang="en-US" sz="2300" dirty="0">
                <a:solidFill>
                  <a:schemeClr val="bg1"/>
                </a:solidFill>
              </a:rPr>
              <a:t>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A77318F-9ADF-4C9D-B637-7810A89C9FC5}"/>
              </a:ext>
            </a:extLst>
          </p:cNvPr>
          <p:cNvSpPr txBox="1"/>
          <p:nvPr/>
        </p:nvSpPr>
        <p:spPr>
          <a:xfrm>
            <a:off x="1055440" y="2780928"/>
            <a:ext cx="75346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(layers.Conv2D(32, 3, activation=‘</a:t>
            </a:r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en-US" altLang="ko-KR" sz="2300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layers.BatchNormalization</a:t>
            </a:r>
            <a:r>
              <a:rPr lang="en-US" altLang="ko-KR" sz="2300" dirty="0">
                <a:solidFill>
                  <a:schemeClr val="bg1"/>
                </a:solidFill>
              </a:rPr>
              <a:t>())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8F2B73-1152-4F59-8508-4C01635A2DAD}"/>
              </a:ext>
            </a:extLst>
          </p:cNvPr>
          <p:cNvSpPr txBox="1"/>
          <p:nvPr/>
        </p:nvSpPr>
        <p:spPr>
          <a:xfrm>
            <a:off x="1055439" y="4483278"/>
            <a:ext cx="69768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layers.Dense</a:t>
            </a:r>
            <a:r>
              <a:rPr lang="en-US" altLang="ko-KR" sz="2300" dirty="0">
                <a:solidFill>
                  <a:schemeClr val="bg1"/>
                </a:solidFill>
              </a:rPr>
              <a:t>(32, activation=‘</a:t>
            </a:r>
            <a:r>
              <a:rPr lang="en-US" altLang="ko-KR" sz="2300" dirty="0" err="1">
                <a:solidFill>
                  <a:schemeClr val="bg1"/>
                </a:solidFill>
              </a:rPr>
              <a:t>relu</a:t>
            </a:r>
            <a:r>
              <a:rPr lang="en-US" altLang="ko-KR" sz="2300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300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en-US" altLang="ko-KR" sz="2300" dirty="0" err="1">
                <a:solidFill>
                  <a:schemeClr val="bg1"/>
                </a:solidFill>
              </a:rPr>
              <a:t>layers.BatchNormalization</a:t>
            </a:r>
            <a:r>
              <a:rPr lang="en-US" altLang="ko-KR" sz="2300" dirty="0">
                <a:solidFill>
                  <a:schemeClr val="bg1"/>
                </a:solidFill>
              </a:rPr>
              <a:t>())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6D07EC-4645-495B-BD61-F8322CE13535}"/>
              </a:ext>
            </a:extLst>
          </p:cNvPr>
          <p:cNvSpPr txBox="1"/>
          <p:nvPr/>
        </p:nvSpPr>
        <p:spPr>
          <a:xfrm>
            <a:off x="8688288" y="299637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예시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8BFF4F-912E-4E06-ACC7-BFCB3840906D}"/>
              </a:ext>
            </a:extLst>
          </p:cNvPr>
          <p:cNvSpPr txBox="1"/>
          <p:nvPr/>
        </p:nvSpPr>
        <p:spPr>
          <a:xfrm>
            <a:off x="8688288" y="469872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예시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4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8BC1B3-8CF3-4A45-A8AB-8BEF4AA4512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ㆍ깊이별</a:t>
            </a:r>
            <a:r>
              <a:rPr lang="ko-KR" altLang="en-US" sz="2500" dirty="0">
                <a:solidFill>
                  <a:schemeClr val="bg1"/>
                </a:solidFill>
              </a:rPr>
              <a:t> 분리 </a:t>
            </a:r>
            <a:r>
              <a:rPr lang="ko-KR" altLang="en-US" sz="2500" dirty="0" err="1">
                <a:solidFill>
                  <a:schemeClr val="bg1"/>
                </a:solidFill>
              </a:rPr>
              <a:t>합성곱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383A616-F387-4DBD-AE0F-11839D94178E}"/>
              </a:ext>
            </a:extLst>
          </p:cNvPr>
          <p:cNvSpPr txBox="1"/>
          <p:nvPr/>
        </p:nvSpPr>
        <p:spPr>
          <a:xfrm>
            <a:off x="1055440" y="1916832"/>
            <a:ext cx="46805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일반적인 </a:t>
            </a:r>
            <a:r>
              <a:rPr lang="ko-KR" altLang="en-US" sz="2300" dirty="0" err="1">
                <a:solidFill>
                  <a:schemeClr val="bg1"/>
                </a:solidFill>
              </a:rPr>
              <a:t>합성곱이</a:t>
            </a:r>
            <a:r>
              <a:rPr lang="ko-KR" altLang="en-US" sz="2300" dirty="0">
                <a:solidFill>
                  <a:schemeClr val="bg1"/>
                </a:solidFill>
              </a:rPr>
              <a:t> 각 채널만의 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공간적 특징을 추출 하는 것이 불가능하기 때문에 고안해낸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16FA695-9FA6-41FB-961A-02797E98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27" y="1596314"/>
            <a:ext cx="59340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5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66F0006-C833-4C97-8DD8-0FB14F4E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81941"/>
            <a:ext cx="6800850" cy="388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4DB0DF1-A9B9-4DB2-B730-8492AC59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5025972"/>
            <a:ext cx="68008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1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고급 구조 패턴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6375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375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D1DAB32-C072-495A-82F0-A8EC98D4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8735"/>
            <a:ext cx="7058025" cy="53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3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409494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7.3.2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하이퍼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파라미터 최적화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C23CAFF-6AD1-49A5-AA80-CEE19E6E19A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ㆍ하이퍼</a:t>
            </a:r>
            <a:r>
              <a:rPr lang="ko-KR" altLang="en-US" sz="2500" dirty="0">
                <a:solidFill>
                  <a:schemeClr val="bg1"/>
                </a:solidFill>
              </a:rPr>
              <a:t> 파라미터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7949C5D-6AD4-47A9-A2D1-E8D33A6A3316}"/>
              </a:ext>
            </a:extLst>
          </p:cNvPr>
          <p:cNvSpPr txBox="1"/>
          <p:nvPr/>
        </p:nvSpPr>
        <p:spPr>
          <a:xfrm>
            <a:off x="1055440" y="1916832"/>
            <a:ext cx="67088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모델링할 때 사용자가 직접 세팅해주는 값을 뜻함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en-US" altLang="ko-KR" sz="2300" dirty="0">
                <a:solidFill>
                  <a:schemeClr val="bg1"/>
                </a:solidFill>
              </a:rPr>
              <a:t>Ex)</a:t>
            </a:r>
            <a:r>
              <a:rPr lang="ko-KR" altLang="en-US" sz="2300" dirty="0" err="1">
                <a:solidFill>
                  <a:schemeClr val="bg1"/>
                </a:solidFill>
              </a:rPr>
              <a:t>학습률</a:t>
            </a:r>
            <a:r>
              <a:rPr lang="en-US" altLang="ko-KR" sz="2300" dirty="0">
                <a:solidFill>
                  <a:schemeClr val="bg1"/>
                </a:solidFill>
              </a:rPr>
              <a:t>,</a:t>
            </a:r>
            <a:r>
              <a:rPr lang="ko-KR" altLang="en-US" sz="2300" dirty="0">
                <a:solidFill>
                  <a:schemeClr val="bg1"/>
                </a:solidFill>
              </a:rPr>
              <a:t> 층의 개수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노드의 수</a:t>
            </a:r>
            <a:r>
              <a:rPr lang="en-US" altLang="ko-KR" sz="2300" dirty="0">
                <a:solidFill>
                  <a:schemeClr val="bg1"/>
                </a:solidFill>
              </a:rPr>
              <a:t>, </a:t>
            </a:r>
            <a:r>
              <a:rPr lang="ko-KR" altLang="en-US" sz="2300" dirty="0">
                <a:solidFill>
                  <a:schemeClr val="bg1"/>
                </a:solidFill>
              </a:rPr>
              <a:t>필터 수 등등</a:t>
            </a:r>
          </a:p>
        </p:txBody>
      </p:sp>
    </p:spTree>
    <p:extLst>
      <p:ext uri="{BB962C8B-B14F-4D97-AF65-F5344CB8AC3E}">
        <p14:creationId xmlns:p14="http://schemas.microsoft.com/office/powerpoint/2010/main" val="143020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4476" y="1042793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중고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의류의 시장 가격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13135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완전 연결 </a:t>
            </a:r>
            <a:endParaRPr lang="en-US" altLang="ko-KR" sz="16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16311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RNN 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219487" y="4357694"/>
            <a:ext cx="1240447" cy="6480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en-US" altLang="ko-KR" sz="16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16311" y="2538243"/>
            <a:ext cx="1240447" cy="8961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병합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5" name="직선 화살표 연결선 34"/>
          <p:cNvCxnSpPr>
            <a:stCxn id="30" idx="0"/>
            <a:endCxn id="32" idx="2"/>
          </p:cNvCxnSpPr>
          <p:nvPr/>
        </p:nvCxnSpPr>
        <p:spPr>
          <a:xfrm rot="5400000" flipH="1" flipV="1">
            <a:off x="2774902" y="3896061"/>
            <a:ext cx="92326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0"/>
          </p:cNvCxnSpPr>
          <p:nvPr/>
        </p:nvCxnSpPr>
        <p:spPr>
          <a:xfrm rot="16200000" flipV="1">
            <a:off x="3634058" y="3152041"/>
            <a:ext cx="923266" cy="1488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0"/>
          </p:cNvCxnSpPr>
          <p:nvPr/>
        </p:nvCxnSpPr>
        <p:spPr>
          <a:xfrm rot="5400000" flipH="1" flipV="1">
            <a:off x="2018182" y="3049605"/>
            <a:ext cx="923266" cy="1692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205560" y="2060848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29921" y="165672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가격 예측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1612504" y="4978857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3230563" y="4978859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4843860" y="4978858"/>
            <a:ext cx="0" cy="471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9120" y="555427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메타데이터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90805" y="555427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설명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7106" y="55542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2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51383" y="298874"/>
            <a:ext cx="409494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7.3.2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하이퍼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파라미터 최적화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55840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55840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76BB93-84C8-4828-9E5B-5ADFA3CA403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ㆍ하이퍼</a:t>
            </a:r>
            <a:r>
              <a:rPr lang="ko-KR" altLang="en-US" sz="2500" dirty="0">
                <a:solidFill>
                  <a:schemeClr val="bg1"/>
                </a:solidFill>
              </a:rPr>
              <a:t> 파라미터 최적화 과정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0C34A71-5262-417E-8BBB-5B5ED9F6AEF2}"/>
              </a:ext>
            </a:extLst>
          </p:cNvPr>
          <p:cNvSpPr txBox="1"/>
          <p:nvPr/>
        </p:nvSpPr>
        <p:spPr>
          <a:xfrm>
            <a:off x="1055440" y="1916832"/>
            <a:ext cx="84545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일련의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파라미터를 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ko-KR" altLang="en-US" sz="2300" dirty="0">
                <a:solidFill>
                  <a:schemeClr val="bg1"/>
                </a:solidFill>
              </a:rPr>
              <a:t>자동으로</a:t>
            </a:r>
            <a:r>
              <a:rPr lang="en-US" altLang="ko-KR" sz="2300" dirty="0">
                <a:solidFill>
                  <a:schemeClr val="bg1"/>
                </a:solidFill>
              </a:rPr>
              <a:t>)</a:t>
            </a:r>
            <a:r>
              <a:rPr lang="ko-KR" altLang="en-US" sz="2300" dirty="0">
                <a:solidFill>
                  <a:schemeClr val="bg1"/>
                </a:solidFill>
              </a:rPr>
              <a:t> 선택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선택된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파라미터로 모델을 만듦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훈련 데이터에 학습하고 검증 데이터에서 최종 성능을 측정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다음으로 시도할 </a:t>
            </a:r>
            <a:r>
              <a:rPr lang="ko-KR" altLang="en-US" sz="2300" dirty="0" err="1">
                <a:solidFill>
                  <a:schemeClr val="bg1"/>
                </a:solidFill>
              </a:rPr>
              <a:t>하이퍼</a:t>
            </a:r>
            <a:r>
              <a:rPr lang="ko-KR" altLang="en-US" sz="2300" dirty="0">
                <a:solidFill>
                  <a:schemeClr val="bg1"/>
                </a:solidFill>
              </a:rPr>
              <a:t> 파라미터를 </a:t>
            </a:r>
            <a:r>
              <a:rPr lang="en-US" altLang="ko-KR" sz="2300" dirty="0">
                <a:solidFill>
                  <a:schemeClr val="bg1"/>
                </a:solidFill>
              </a:rPr>
              <a:t>(</a:t>
            </a:r>
            <a:r>
              <a:rPr lang="ko-KR" altLang="en-US" sz="2300" dirty="0">
                <a:solidFill>
                  <a:schemeClr val="bg1"/>
                </a:solidFill>
              </a:rPr>
              <a:t>자동으로</a:t>
            </a:r>
            <a:r>
              <a:rPr lang="en-US" altLang="ko-KR" sz="2300" dirty="0">
                <a:solidFill>
                  <a:schemeClr val="bg1"/>
                </a:solidFill>
              </a:rPr>
              <a:t>) </a:t>
            </a:r>
            <a:r>
              <a:rPr lang="ko-KR" altLang="en-US" sz="2300" dirty="0">
                <a:solidFill>
                  <a:schemeClr val="bg1"/>
                </a:solidFill>
              </a:rPr>
              <a:t>선택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이 과정을 반복</a:t>
            </a:r>
            <a:endParaRPr lang="en-US" altLang="ko-KR" sz="23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solidFill>
                  <a:schemeClr val="bg1"/>
                </a:solidFill>
              </a:rPr>
              <a:t>마지막으로 테스트 데이터에서 성능을 측정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87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3312368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7.3.3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모델 앙상블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3359696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3359696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8808923-40AD-46A4-BB9C-1868C7A7C6B9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ㆍ앙상블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5EBACAE-A2D8-4B83-8672-0C6A9C833537}"/>
              </a:ext>
            </a:extLst>
          </p:cNvPr>
          <p:cNvSpPr txBox="1"/>
          <p:nvPr/>
        </p:nvSpPr>
        <p:spPr>
          <a:xfrm>
            <a:off x="1055440" y="1916832"/>
            <a:ext cx="76113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여러 개 다른 모델의 예측을 합쳐서 더 좋은 예측을 만듦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5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76204" y="2348880"/>
            <a:ext cx="3655615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장</a:t>
            </a: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생성 모델을 위한 딥러닝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87688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12224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707C4086-B633-46A6-BC1D-ECA85D868537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448A5361-DD5C-48D2-AAA4-879AD6AF1395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B2161CF2-2842-4E6A-A713-D2D4BA783A03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938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F3E7CA7-F8CB-46ED-9199-CB068A30F7D4}"/>
              </a:ext>
            </a:extLst>
          </p:cNvPr>
          <p:cNvSpPr/>
          <p:nvPr/>
        </p:nvSpPr>
        <p:spPr>
          <a:xfrm>
            <a:off x="4193423" y="2338072"/>
            <a:ext cx="4021177" cy="151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dirty="0">
                <a:solidFill>
                  <a:schemeClr val="bg1"/>
                </a:solidFill>
                <a:latin typeface="+mj-ea"/>
                <a:ea typeface="+mj-ea"/>
              </a:rPr>
              <a:t>8.1 LSTM</a:t>
            </a:r>
            <a:r>
              <a:rPr lang="ko-KR" altLang="en-US" sz="3300" dirty="0">
                <a:solidFill>
                  <a:schemeClr val="bg1"/>
                </a:solidFill>
                <a:latin typeface="+mj-ea"/>
                <a:ea typeface="+mj-ea"/>
              </a:rPr>
              <a:t>으로 텍스트 생성하기</a:t>
            </a:r>
            <a:endParaRPr lang="en-US" altLang="ko-KR" sz="3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86348061-D7AA-41FC-B9CC-83E4356B0C60}"/>
              </a:ext>
            </a:extLst>
          </p:cNvPr>
          <p:cNvCxnSpPr/>
          <p:nvPr/>
        </p:nvCxnSpPr>
        <p:spPr>
          <a:xfrm>
            <a:off x="29996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71F48B20-747B-49EF-BE04-C27CD810EDD5}"/>
              </a:ext>
            </a:extLst>
          </p:cNvPr>
          <p:cNvCxnSpPr/>
          <p:nvPr/>
        </p:nvCxnSpPr>
        <p:spPr>
          <a:xfrm>
            <a:off x="8400256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D184EA8F-55AA-439E-91B9-52D77295C3C6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060B73A7-583C-4BE4-AAE8-D53BF8CDD9CA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BEFB6345-7546-449D-AF6D-91DE6BE176BC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32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5328592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8.1.2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시퀀스 데이터를 어떻게 생성할까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5951984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5951984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8C7B473-F55B-4E24-AEFB-01B2F3E2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74652"/>
            <a:ext cx="6473373" cy="2448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0446868-C147-4106-8141-122DB1551A56}"/>
              </a:ext>
            </a:extLst>
          </p:cNvPr>
          <p:cNvSpPr txBox="1"/>
          <p:nvPr/>
        </p:nvSpPr>
        <p:spPr>
          <a:xfrm>
            <a:off x="689481" y="3825748"/>
            <a:ext cx="106298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언어 모델 </a:t>
            </a:r>
            <a:r>
              <a:rPr lang="en-US" altLang="ko-KR" sz="2100" dirty="0">
                <a:solidFill>
                  <a:schemeClr val="bg1"/>
                </a:solidFill>
              </a:rPr>
              <a:t>: </a:t>
            </a:r>
            <a:r>
              <a:rPr lang="ko-KR" altLang="en-US" sz="2100" dirty="0">
                <a:solidFill>
                  <a:schemeClr val="bg1"/>
                </a:solidFill>
              </a:rPr>
              <a:t>이전 토큰들이 주어졌을 때 다음 토큰의 확률을 모델링할 수 있는 네트워크</a:t>
            </a:r>
          </a:p>
        </p:txBody>
      </p:sp>
    </p:spTree>
    <p:extLst>
      <p:ext uri="{BB962C8B-B14F-4D97-AF65-F5344CB8AC3E}">
        <p14:creationId xmlns:p14="http://schemas.microsoft.com/office/powerpoint/2010/main" val="945353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5328592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8.1.3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샘플링 전략의 중요성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22379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22379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4B024B-7A51-4112-8B97-697F1FD4B9A2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ㆍ샘플링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34011EB-5D7E-4E31-BB62-135BA0D4050E}"/>
              </a:ext>
            </a:extLst>
          </p:cNvPr>
          <p:cNvSpPr txBox="1"/>
          <p:nvPr/>
        </p:nvSpPr>
        <p:spPr>
          <a:xfrm>
            <a:off x="1055440" y="1916832"/>
            <a:ext cx="611898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어떤 자료에서 일부 값을 추출하는 것을 의미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F3E018B-E856-4318-A11B-6C4C6C8CA9A6}"/>
              </a:ext>
            </a:extLst>
          </p:cNvPr>
          <p:cNvSpPr txBox="1"/>
          <p:nvPr/>
        </p:nvSpPr>
        <p:spPr>
          <a:xfrm>
            <a:off x="911424" y="272679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ㆍ샘플링</a:t>
            </a:r>
            <a:r>
              <a:rPr lang="ko-KR" altLang="en-US" sz="2500" dirty="0">
                <a:solidFill>
                  <a:schemeClr val="bg1"/>
                </a:solidFill>
              </a:rPr>
              <a:t> 방법</a:t>
            </a:r>
            <a:r>
              <a:rPr lang="en-US" altLang="ko-KR" sz="2500" dirty="0">
                <a:solidFill>
                  <a:schemeClr val="bg1"/>
                </a:solidFill>
              </a:rPr>
              <a:t>(2</a:t>
            </a:r>
            <a:r>
              <a:rPr lang="ko-KR" altLang="en-US" sz="2500" dirty="0">
                <a:solidFill>
                  <a:schemeClr val="bg1"/>
                </a:solidFill>
              </a:rPr>
              <a:t>가지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472E816-1FDF-44DE-B294-1DE19227DD1E}"/>
              </a:ext>
            </a:extLst>
          </p:cNvPr>
          <p:cNvSpPr txBox="1"/>
          <p:nvPr/>
        </p:nvSpPr>
        <p:spPr>
          <a:xfrm>
            <a:off x="1079103" y="3299354"/>
            <a:ext cx="83295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탐욕적 샘플링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가장 높은 확률을 가진 글자를 선택하는 방법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확률적 샘플링 </a:t>
            </a:r>
            <a:r>
              <a:rPr lang="en-US" altLang="ko-KR" sz="2300" dirty="0">
                <a:solidFill>
                  <a:schemeClr val="bg1"/>
                </a:solidFill>
              </a:rPr>
              <a:t>: </a:t>
            </a:r>
            <a:r>
              <a:rPr lang="ko-KR" altLang="en-US" sz="2300" dirty="0">
                <a:solidFill>
                  <a:schemeClr val="bg1"/>
                </a:solidFill>
              </a:rPr>
              <a:t>확률에 따라 글자를 선택하는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AC974E1-2736-4A52-965B-47B7B1D664D4}"/>
              </a:ext>
            </a:extLst>
          </p:cNvPr>
          <p:cNvSpPr txBox="1"/>
          <p:nvPr/>
        </p:nvSpPr>
        <p:spPr>
          <a:xfrm>
            <a:off x="911424" y="4459755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ㆍ소프트맥스</a:t>
            </a:r>
            <a:r>
              <a:rPr lang="ko-KR" altLang="en-US" sz="2500" dirty="0">
                <a:solidFill>
                  <a:schemeClr val="bg1"/>
                </a:solidFill>
              </a:rPr>
              <a:t> 온도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24B130-D1E8-4F45-B335-A82D7BDB20A3}"/>
              </a:ext>
            </a:extLst>
          </p:cNvPr>
          <p:cNvSpPr txBox="1"/>
          <p:nvPr/>
        </p:nvSpPr>
        <p:spPr>
          <a:xfrm>
            <a:off x="1055440" y="5035819"/>
            <a:ext cx="71945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샘플링 과정에서 확률의 양을 조절하기 위해 사용</a:t>
            </a:r>
            <a:r>
              <a:rPr lang="en-US" altLang="ko-KR" sz="23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샘플링에 사용되는 확률 분포의 엔트로피를 나타낸다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6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C8B0EA8-3AF4-45AC-8072-AD02B156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01" y="5001697"/>
            <a:ext cx="6448425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CABA211-C28C-4F00-BFF4-402EFA99D603}"/>
              </a:ext>
            </a:extLst>
          </p:cNvPr>
          <p:cNvSpPr txBox="1"/>
          <p:nvPr/>
        </p:nvSpPr>
        <p:spPr>
          <a:xfrm>
            <a:off x="913390" y="4528323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실행 결과</a:t>
            </a:r>
            <a:endParaRPr lang="en-US" altLang="ko-KR" sz="23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5DA40F0-A3F9-4A1E-978F-492FA10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024829"/>
            <a:ext cx="7115175" cy="2247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2AFCAE7-959C-40B6-A489-D347FBB41480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ㆍ데이터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전처리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83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E1D9C13-081C-410D-B40E-4852DDE7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30751"/>
            <a:ext cx="6400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1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9943D5-C806-46AB-A730-2F199949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0" y="1092163"/>
            <a:ext cx="6343650" cy="510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D0805A4-42D7-4B51-80DB-38F9424059CC}"/>
              </a:ext>
            </a:extLst>
          </p:cNvPr>
          <p:cNvSpPr txBox="1"/>
          <p:nvPr/>
        </p:nvSpPr>
        <p:spPr>
          <a:xfrm>
            <a:off x="7248128" y="1086485"/>
            <a:ext cx="48245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Ex)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“apple”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text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에 저장 되어있다고 하고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maxlen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 = 3,</a:t>
            </a: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step = 1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이면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 sentences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에는 리스트로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[‘app’ , ‘ppl’ , ‘</a:t>
            </a:r>
            <a:r>
              <a:rPr lang="en-US" altLang="ko-KR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ple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’] 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이렇게 저장됨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0D116C8-9286-4272-A300-32D7CA0C6674}"/>
              </a:ext>
            </a:extLst>
          </p:cNvPr>
          <p:cNvSpPr txBox="1"/>
          <p:nvPr/>
        </p:nvSpPr>
        <p:spPr>
          <a:xfrm>
            <a:off x="7248128" y="3644863"/>
            <a:ext cx="4824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Ex)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“apple”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의 고유한 글자는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a , p , l , e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총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개 그래서 </a:t>
            </a:r>
            <a:r>
              <a:rPr lang="ko-KR" altLang="en-US" sz="1700" dirty="0" err="1">
                <a:solidFill>
                  <a:schemeClr val="bg1"/>
                </a:solidFill>
                <a:sym typeface="Wingdings" panose="05000000000000000000" pitchFamily="2" charset="2"/>
              </a:rPr>
              <a:t>딕셔너리로</a:t>
            </a:r>
            <a:r>
              <a:rPr lang="ko-KR" altLang="en-US" sz="1700" dirty="0">
                <a:solidFill>
                  <a:schemeClr val="bg1"/>
                </a:solidFill>
                <a:sym typeface="Wingdings" panose="05000000000000000000" pitchFamily="2" charset="2"/>
              </a:rPr>
              <a:t> 저장하면</a:t>
            </a:r>
            <a:endParaRPr lang="en-US" altLang="ko-KR" sz="17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{a : 0, p : 1, l : 2, e : 3}</a:t>
            </a:r>
          </a:p>
        </p:txBody>
      </p:sp>
    </p:spTree>
    <p:extLst>
      <p:ext uri="{BB962C8B-B14F-4D97-AF65-F5344CB8AC3E}">
        <p14:creationId xmlns:p14="http://schemas.microsoft.com/office/powerpoint/2010/main" val="218233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E6009F-B8D2-41D6-ABDA-2E53C113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9" y="2002160"/>
            <a:ext cx="6572250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392EB7B-8783-4F14-90A5-DBE928002A02}"/>
              </a:ext>
            </a:extLst>
          </p:cNvPr>
          <p:cNvSpPr txBox="1"/>
          <p:nvPr/>
        </p:nvSpPr>
        <p:spPr>
          <a:xfrm>
            <a:off x="7320136" y="2365644"/>
            <a:ext cx="4824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sentences[0]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F33FD3B-9EB9-4098-BE4F-BFC8E4E7FBE8}"/>
              </a:ext>
            </a:extLst>
          </p:cNvPr>
          <p:cNvSpPr txBox="1"/>
          <p:nvPr/>
        </p:nvSpPr>
        <p:spPr>
          <a:xfrm>
            <a:off x="7320136" y="2653676"/>
            <a:ext cx="4824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sentences[1]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3AFB200F-3241-4E6F-8795-793FCE89B787}"/>
              </a:ext>
            </a:extLst>
          </p:cNvPr>
          <p:cNvSpPr/>
          <p:nvPr/>
        </p:nvSpPr>
        <p:spPr>
          <a:xfrm>
            <a:off x="6749612" y="2726078"/>
            <a:ext cx="337619" cy="26100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C46D5B3-C23E-4F17-A80F-7B3DF59C1947}"/>
              </a:ext>
            </a:extLst>
          </p:cNvPr>
          <p:cNvSpPr/>
          <p:nvPr/>
        </p:nvSpPr>
        <p:spPr>
          <a:xfrm>
            <a:off x="1090952" y="2500782"/>
            <a:ext cx="337619" cy="26100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6705C2E-C50F-40AD-B33B-309CCAAC6DEF}"/>
              </a:ext>
            </a:extLst>
          </p:cNvPr>
          <p:cNvSpPr txBox="1"/>
          <p:nvPr/>
        </p:nvSpPr>
        <p:spPr>
          <a:xfrm>
            <a:off x="767408" y="1444714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추출한 시퀀스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E6DF33E-0816-45C5-B3A1-A40B3829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05" y="2240285"/>
            <a:ext cx="24098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619F0FA-2AD9-437C-B1DD-A1F03F48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3" y="4296919"/>
            <a:ext cx="10954399" cy="1076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236E9F9-008F-47E3-8EC1-3AB01261DA19}"/>
              </a:ext>
            </a:extLst>
          </p:cNvPr>
          <p:cNvSpPr txBox="1"/>
          <p:nvPr/>
        </p:nvSpPr>
        <p:spPr>
          <a:xfrm>
            <a:off x="733865" y="3706311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고유한 글자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1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97755" y="1720134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ex. 2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입력을 가진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 모델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248127" y="4452582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Embedding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248128" y="378904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LSTM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182559" y="3797796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LSTM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182558" y="4452582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Embedding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272946" y="2775223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Concatenate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75997" y="2132856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화살표 연결선 42"/>
          <p:cNvCxnSpPr>
            <a:stCxn id="73" idx="0"/>
            <a:endCxn id="39" idx="2"/>
          </p:cNvCxnSpPr>
          <p:nvPr/>
        </p:nvCxnSpPr>
        <p:spPr>
          <a:xfrm flipV="1">
            <a:off x="9835386" y="4915570"/>
            <a:ext cx="1" cy="421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6" idx="0"/>
            <a:endCxn id="37" idx="2"/>
          </p:cNvCxnSpPr>
          <p:nvPr/>
        </p:nvCxnSpPr>
        <p:spPr>
          <a:xfrm flipV="1">
            <a:off x="7900956" y="4252028"/>
            <a:ext cx="1" cy="200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0"/>
            <a:endCxn id="38" idx="2"/>
          </p:cNvCxnSpPr>
          <p:nvPr/>
        </p:nvCxnSpPr>
        <p:spPr>
          <a:xfrm flipV="1">
            <a:off x="9835387" y="4260784"/>
            <a:ext cx="1" cy="19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7" idx="0"/>
            <a:endCxn id="40" idx="2"/>
          </p:cNvCxnSpPr>
          <p:nvPr/>
        </p:nvCxnSpPr>
        <p:spPr>
          <a:xfrm flipV="1">
            <a:off x="7900957" y="3238211"/>
            <a:ext cx="1024818" cy="550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8" idx="0"/>
            <a:endCxn id="40" idx="2"/>
          </p:cNvCxnSpPr>
          <p:nvPr/>
        </p:nvCxnSpPr>
        <p:spPr>
          <a:xfrm flipH="1" flipV="1">
            <a:off x="8925775" y="3238211"/>
            <a:ext cx="909613" cy="559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0"/>
            <a:endCxn id="41" idx="2"/>
          </p:cNvCxnSpPr>
          <p:nvPr/>
        </p:nvCxnSpPr>
        <p:spPr>
          <a:xfrm flipV="1">
            <a:off x="8925775" y="2595844"/>
            <a:ext cx="3051" cy="179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1" idx="0"/>
            <a:endCxn id="69" idx="2"/>
          </p:cNvCxnSpPr>
          <p:nvPr/>
        </p:nvCxnSpPr>
        <p:spPr>
          <a:xfrm flipH="1" flipV="1">
            <a:off x="8925774" y="1788487"/>
            <a:ext cx="3052" cy="344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71" idx="0"/>
            <a:endCxn id="36" idx="2"/>
          </p:cNvCxnSpPr>
          <p:nvPr/>
        </p:nvCxnSpPr>
        <p:spPr>
          <a:xfrm flipH="1" flipV="1">
            <a:off x="7900956" y="4915570"/>
            <a:ext cx="8752" cy="424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09020" y="14191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21859" y="534001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텍스트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8632" y="5337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00427" y="2335698"/>
            <a:ext cx="564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질문과 관련해 필요한 정보가 담겨있는 텍스트</a:t>
            </a:r>
          </a:p>
        </p:txBody>
      </p:sp>
    </p:spTree>
    <p:extLst>
      <p:ext uri="{BB962C8B-B14F-4D97-AF65-F5344CB8AC3E}">
        <p14:creationId xmlns:p14="http://schemas.microsoft.com/office/powerpoint/2010/main" val="26239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F96C458-EB66-4E8A-92F0-5F14B80C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95569"/>
            <a:ext cx="10153128" cy="13425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425ACB1-5E5E-44C5-9798-95BE5A72F60A}"/>
              </a:ext>
            </a:extLst>
          </p:cNvPr>
          <p:cNvSpPr txBox="1"/>
          <p:nvPr/>
        </p:nvSpPr>
        <p:spPr>
          <a:xfrm>
            <a:off x="733865" y="1633616"/>
            <a:ext cx="98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고유한 글자를 </a:t>
            </a:r>
            <a:r>
              <a:rPr lang="ko-KR" alt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딕셔너리로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932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8AB7341-5F4C-40ED-8EE7-993F214743E7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ㆍ네트워크</a:t>
            </a:r>
            <a:r>
              <a:rPr lang="ko-KR" altLang="en-US" sz="2500" dirty="0">
                <a:solidFill>
                  <a:schemeClr val="bg1"/>
                </a:solidFill>
              </a:rPr>
              <a:t> 구성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63B0041-F653-4D6A-A779-718373C7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29081"/>
            <a:ext cx="5867400" cy="109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3BF657E-83C5-4494-B1C5-7070A6AD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573016"/>
            <a:ext cx="64865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8AB7341-5F4C-40ED-8EE7-993F214743E7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ㆍ언어</a:t>
            </a:r>
            <a:r>
              <a:rPr lang="ko-KR" altLang="en-US" sz="2500" dirty="0">
                <a:solidFill>
                  <a:schemeClr val="bg1"/>
                </a:solidFill>
              </a:rPr>
              <a:t> 모델 훈련과 샘플링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315E0B7-6133-4340-99D7-3ADB35A8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10" y="2060848"/>
            <a:ext cx="4667250" cy="1552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5C3D123-1B40-4796-8991-343EE6EF535A}"/>
              </a:ext>
            </a:extLst>
          </p:cNvPr>
          <p:cNvSpPr txBox="1"/>
          <p:nvPr/>
        </p:nvSpPr>
        <p:spPr>
          <a:xfrm>
            <a:off x="941992" y="3856449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모델의 예측이 주어졌을 때 새로운 글자를 선택하는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23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ECD9F22-DFEF-4037-A3DF-AFE25469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87670"/>
            <a:ext cx="5010150" cy="56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9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8.1.4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글자 수준의 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LSTM 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텍스트 생성 모델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6744072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6744072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89C41B-8AE6-4CE3-95DE-38CA2D5D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18892"/>
            <a:ext cx="9801225" cy="1200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6401FB2-F568-4EFE-8A50-DA8F1D70950F}"/>
              </a:ext>
            </a:extLst>
          </p:cNvPr>
          <p:cNvSpPr txBox="1"/>
          <p:nvPr/>
        </p:nvSpPr>
        <p:spPr>
          <a:xfrm>
            <a:off x="911424" y="1340768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60</a:t>
            </a:r>
            <a:r>
              <a:rPr lang="ko-KR" altLang="en-US" sz="2500" dirty="0" err="1">
                <a:solidFill>
                  <a:schemeClr val="bg1"/>
                </a:solidFill>
              </a:rPr>
              <a:t>에포크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온도 </a:t>
            </a:r>
            <a:r>
              <a:rPr lang="en-US" altLang="ko-KR" sz="2500" dirty="0">
                <a:solidFill>
                  <a:schemeClr val="bg1"/>
                </a:solidFill>
              </a:rPr>
              <a:t>: 0.2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2BB18AD-EC8A-473E-AA8C-72074161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30" y="4093940"/>
            <a:ext cx="9753600" cy="119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4A765B4-2F89-4332-ACB3-DAC8B284CC2E}"/>
              </a:ext>
            </a:extLst>
          </p:cNvPr>
          <p:cNvSpPr txBox="1"/>
          <p:nvPr/>
        </p:nvSpPr>
        <p:spPr>
          <a:xfrm>
            <a:off x="983432" y="3528010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60</a:t>
            </a:r>
            <a:r>
              <a:rPr lang="ko-KR" altLang="en-US" sz="2500" dirty="0" err="1">
                <a:solidFill>
                  <a:schemeClr val="bg1"/>
                </a:solidFill>
              </a:rPr>
              <a:t>에포크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온도 </a:t>
            </a:r>
            <a:r>
              <a:rPr lang="en-US" altLang="ko-KR" sz="2500" dirty="0">
                <a:solidFill>
                  <a:schemeClr val="bg1"/>
                </a:solidFill>
              </a:rPr>
              <a:t>: 0.5</a:t>
            </a:r>
          </a:p>
        </p:txBody>
      </p:sp>
    </p:spTree>
    <p:extLst>
      <p:ext uri="{BB962C8B-B14F-4D97-AF65-F5344CB8AC3E}">
        <p14:creationId xmlns:p14="http://schemas.microsoft.com/office/powerpoint/2010/main" val="1033602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F3E7CA7-F8CB-46ED-9199-CB068A30F7D4}"/>
              </a:ext>
            </a:extLst>
          </p:cNvPr>
          <p:cNvSpPr/>
          <p:nvPr/>
        </p:nvSpPr>
        <p:spPr>
          <a:xfrm>
            <a:off x="4085411" y="2748304"/>
            <a:ext cx="4021177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8.2 </a:t>
            </a:r>
            <a:r>
              <a:rPr lang="ko-KR" altLang="en-US" sz="4000" dirty="0" err="1">
                <a:solidFill>
                  <a:schemeClr val="bg1"/>
                </a:solidFill>
                <a:latin typeface="+mj-ea"/>
                <a:ea typeface="+mj-ea"/>
              </a:rPr>
              <a:t>딥드림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86348061-D7AA-41FC-B9CC-83E4356B0C60}"/>
              </a:ext>
            </a:extLst>
          </p:cNvPr>
          <p:cNvCxnSpPr/>
          <p:nvPr/>
        </p:nvCxnSpPr>
        <p:spPr>
          <a:xfrm>
            <a:off x="3431704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71F48B20-747B-49EF-BE04-C27CD810EDD5}"/>
              </a:ext>
            </a:extLst>
          </p:cNvPr>
          <p:cNvCxnSpPr/>
          <p:nvPr/>
        </p:nvCxnSpPr>
        <p:spPr>
          <a:xfrm>
            <a:off x="7968208" y="3279976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E467E5E-6ADF-413C-A547-E456D01EE8DD}"/>
              </a:ext>
            </a:extLst>
          </p:cNvPr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D4F11DE3-C5BA-4074-B94A-456F844A5906}"/>
              </a:ext>
            </a:extLst>
          </p:cNvPr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3AF2B05A-0C92-427B-A49E-1E995F3E699E}"/>
              </a:ext>
            </a:extLst>
          </p:cNvPr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07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2279576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2279576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3C446EF4-FF8D-4358-9E25-5271F12C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386019"/>
            <a:ext cx="4762500" cy="40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D34496F-0A92-4A0B-9B66-5003CC99FFEC}"/>
              </a:ext>
            </a:extLst>
          </p:cNvPr>
          <p:cNvSpPr txBox="1"/>
          <p:nvPr/>
        </p:nvSpPr>
        <p:spPr>
          <a:xfrm>
            <a:off x="911424" y="1340768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딥드림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</a:rPr>
              <a:t> 신경망이 학습한 표현을 사용하여 예술적으로 이미지는 조작하는 기법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71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1AA8B50-11B8-4B63-B4A0-13307D41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506653"/>
            <a:ext cx="5328593" cy="1720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06A2E3-4FD9-4476-B961-945C139C4337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</a:rPr>
              <a:t>인셉션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V3</a:t>
            </a:r>
            <a:r>
              <a:rPr lang="ko-KR" altLang="en-US" sz="2000" dirty="0">
                <a:solidFill>
                  <a:schemeClr val="bg1"/>
                </a:solidFill>
              </a:rPr>
              <a:t> 모델 로드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D0736D-242A-4727-AEF8-6046348E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113685"/>
            <a:ext cx="273630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FB2B6FF-6AFC-49E8-97B3-C300ED0D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18" y="1568827"/>
            <a:ext cx="6829425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61A0FDA-2353-41F0-A709-1DD6092365A1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최대화할 손실 정의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89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0B31F88-A5E4-4F80-9296-9ABAD71D560D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경사 </a:t>
            </a:r>
            <a:r>
              <a:rPr lang="ko-KR" altLang="en-US" sz="2000" dirty="0" err="1">
                <a:solidFill>
                  <a:schemeClr val="bg1"/>
                </a:solidFill>
              </a:rPr>
              <a:t>상승법</a:t>
            </a:r>
            <a:r>
              <a:rPr lang="ko-KR" altLang="en-US" sz="2000" dirty="0">
                <a:solidFill>
                  <a:schemeClr val="bg1"/>
                </a:solidFill>
              </a:rPr>
              <a:t> 과정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3304FCD-9B8D-4FA1-BC99-E0F8A477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89" y="1577951"/>
            <a:ext cx="52006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2" y="1571612"/>
            <a:ext cx="701499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7824192" y="3068960"/>
            <a:ext cx="72008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824192" y="4723856"/>
            <a:ext cx="720080" cy="12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544272" y="3067672"/>
            <a:ext cx="0" cy="1656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23679" y="3286256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질문에 대한 입력과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텍스트에 대한 입력 구현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71865" y="2924944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26" idx="1"/>
          </p:cNvCxnSpPr>
          <p:nvPr/>
        </p:nvCxnSpPr>
        <p:spPr>
          <a:xfrm flipV="1">
            <a:off x="5422370" y="2052654"/>
            <a:ext cx="2812950" cy="1019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35320" y="172948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입력을 크기가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64, 32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벡터의 시퀀스로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447929" y="3567314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2" idx="7"/>
            <a:endCxn id="26" idx="1"/>
          </p:cNvCxnSpPr>
          <p:nvPr/>
        </p:nvCxnSpPr>
        <p:spPr>
          <a:xfrm flipV="1">
            <a:off x="5939630" y="2052654"/>
            <a:ext cx="2295690" cy="1602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86458" y="4909639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객체 생성하고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 주입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4844083" y="5094305"/>
            <a:ext cx="2980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2639616" y="6021288"/>
            <a:ext cx="2980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39616" y="5429264"/>
            <a:ext cx="0" cy="59202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63308" y="5793429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옵티마이저와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함수로 모델 설정</a:t>
            </a:r>
          </a:p>
        </p:txBody>
      </p:sp>
    </p:spTree>
    <p:extLst>
      <p:ext uri="{BB962C8B-B14F-4D97-AF65-F5344CB8AC3E}">
        <p14:creationId xmlns:p14="http://schemas.microsoft.com/office/powerpoint/2010/main" val="18004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5526305-0BCB-4B30-8202-865E282E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37722"/>
            <a:ext cx="6791325" cy="4676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0E61E3A-D5BE-4ABF-85DA-6E056328C1D5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연속적인 스케일에 걸쳐 경사 </a:t>
            </a:r>
            <a:r>
              <a:rPr lang="ko-KR" altLang="en-US" sz="2000" dirty="0" err="1">
                <a:solidFill>
                  <a:schemeClr val="bg1"/>
                </a:solidFill>
              </a:rPr>
              <a:t>상승법</a:t>
            </a:r>
            <a:r>
              <a:rPr lang="ko-KR" altLang="en-US" sz="2000" dirty="0">
                <a:solidFill>
                  <a:schemeClr val="bg1"/>
                </a:solidFill>
              </a:rPr>
              <a:t> 실행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7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6F5AD0B-8513-4A8B-8404-EEEFCEBA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62674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3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188CCD2-6E45-4C84-9039-69CD2889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48702"/>
            <a:ext cx="4600575" cy="4752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4731CE7-E213-48EC-A220-BEBFE24D9BE1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유틸리티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B1EF7CE-59A4-46D4-B938-15705223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65" y="1548702"/>
            <a:ext cx="4457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46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245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1369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23902" y="512676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72B784-39DB-4D8C-9D78-5B6CA1570678}"/>
              </a:ext>
            </a:extLst>
          </p:cNvPr>
          <p:cNvSpPr/>
          <p:nvPr/>
        </p:nvSpPr>
        <p:spPr>
          <a:xfrm>
            <a:off x="551384" y="298874"/>
            <a:ext cx="662473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8.2.1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케라스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prstClr val="white">
                    <a:lumMod val="95000"/>
                  </a:prstClr>
                </a:solidFill>
                <a:latin typeface="+mn-ea"/>
              </a:rPr>
              <a:t>딥드림</a:t>
            </a:r>
            <a:r>
              <a:rPr lang="ko-KR" altLang="en-US" sz="2200" dirty="0">
                <a:solidFill>
                  <a:prstClr val="white">
                    <a:lumMod val="95000"/>
                  </a:prstClr>
                </a:solidFill>
                <a:latin typeface="+mn-ea"/>
              </a:rPr>
              <a:t> 구현</a:t>
            </a:r>
            <a:endParaRPr lang="en-US" altLang="ko-KR" sz="2200" dirty="0">
              <a:solidFill>
                <a:prstClr val="white">
                  <a:lumMod val="95000"/>
                </a:prst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A69F6AE-BDD7-42F0-9B8E-1900FFB839D5}"/>
              </a:ext>
            </a:extLst>
          </p:cNvPr>
          <p:cNvCxnSpPr/>
          <p:nvPr/>
        </p:nvCxnSpPr>
        <p:spPr>
          <a:xfrm>
            <a:off x="4007768" y="746935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175F7AC-3FF2-4F39-A782-782F6126FA05}"/>
              </a:ext>
            </a:extLst>
          </p:cNvPr>
          <p:cNvCxnSpPr/>
          <p:nvPr/>
        </p:nvCxnSpPr>
        <p:spPr>
          <a:xfrm>
            <a:off x="4007768" y="548680"/>
            <a:ext cx="1008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440C84F-45FA-4669-9047-B47CBA94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99" y="1799346"/>
            <a:ext cx="3590925" cy="3305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14B2049-FA83-45A4-8F85-4B3C50F1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140" y="1671279"/>
            <a:ext cx="3648075" cy="343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961F632-97A0-47E8-AF20-2F9C08E78CFA}"/>
              </a:ext>
            </a:extLst>
          </p:cNvPr>
          <p:cNvSpPr txBox="1"/>
          <p:nvPr/>
        </p:nvSpPr>
        <p:spPr>
          <a:xfrm>
            <a:off x="767408" y="1082539"/>
            <a:ext cx="703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결과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548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09918" y="2643182"/>
            <a:ext cx="5832648" cy="73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09852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596330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361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095736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95736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43855" y="1163616"/>
            <a:ext cx="8210902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이미지의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보존하면서 참조 이미지의 스타일을 타깃 이미지에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5" y="2284691"/>
            <a:ext cx="4197549" cy="3178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284691"/>
            <a:ext cx="4295775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592" y="557656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6080" y="558329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참조 스타일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조합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7721" y="556614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endParaRPr lang="ko-KR" altLang="en-US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361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095736" y="71492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95736" y="64291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27448" y="1356886"/>
            <a:ext cx="531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목표를 표현한 손실 함수를 정의하고 손실을 최소화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16" y="2000240"/>
            <a:ext cx="8858312" cy="6172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0950" y="2822456"/>
            <a:ext cx="401539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distance : L2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노름 함수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이미지로부터 스타일 표현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ontent 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함수의 이미지 표현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8.3.1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8651" y="1270738"/>
            <a:ext cx="96616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 활성화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이미지에 관한 국부적인 정보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중 부분적으로 한정된 정보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층의 활성화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전역적이고 추상적인 정보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이미지와 생성된 이미지를 사전 훈련된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컨브넷에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주입하여 상위 층의 활성화를 계산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상위 층에서 볼 때 생성된 이미지와 원본 타깃 이미지를 비슷하게 만듦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 하나 사용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1424" y="1267019"/>
            <a:ext cx="84946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상위 층 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여러 층 사용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활성화 출력의 그람 행렬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(Gram matrix)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스타일 손실로 사용함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그람 행렬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층의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특성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맵들을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내적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행렬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(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내적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층의 특성 사이에 있는 상관관계를 표현함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	</a:t>
            </a:r>
          </a:p>
        </p:txBody>
      </p:sp>
    </p:spTree>
    <p:extLst>
      <p:ext uri="{BB962C8B-B14F-4D97-AF65-F5344CB8AC3E}">
        <p14:creationId xmlns:p14="http://schemas.microsoft.com/office/powerpoint/2010/main" val="2078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8.3.2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143672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43672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1424" y="1295169"/>
            <a:ext cx="102739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사전 훈련된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손실들 정의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</a:t>
            </a:r>
            <a:r>
              <a:rPr lang="ko-KR" altLang="en-US" sz="20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이미지와 생성된 이미지 사이에서 상위 층의 활성화를 비슷하게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</a:t>
            </a:r>
            <a:endParaRPr lang="en-US" altLang="ko-KR" sz="20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sz="20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저수준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층과 고수준 층에서 활성화 안의 상관관계를 비슷하게 유지</a:t>
            </a:r>
          </a:p>
        </p:txBody>
      </p:sp>
    </p:spTree>
    <p:extLst>
      <p:ext uri="{BB962C8B-B14F-4D97-AF65-F5344CB8AC3E}">
        <p14:creationId xmlns:p14="http://schemas.microsoft.com/office/powerpoint/2010/main" val="22872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2942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7.1.2 </a:t>
            </a:r>
            <a:r>
              <a:rPr lang="ko-KR" altLang="en-US" sz="240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다중 입력 모델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94199" y="703784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494199" y="63177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49" y="1142984"/>
            <a:ext cx="784066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49" y="4910006"/>
            <a:ext cx="7715304" cy="43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49" y="5624386"/>
            <a:ext cx="7715304" cy="43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>
            <a:off x="8810644" y="2358718"/>
            <a:ext cx="291452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10644" y="3144536"/>
            <a:ext cx="291452" cy="131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8699782" y="2754044"/>
            <a:ext cx="798928" cy="57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0710" y="2500306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데이터 생성</a:t>
            </a:r>
          </a:p>
        </p:txBody>
      </p:sp>
      <p:cxnSp>
        <p:nvCxnSpPr>
          <p:cNvPr id="22" name="직선 연결선 21"/>
          <p:cNvCxnSpPr>
            <a:endCxn id="28" idx="1"/>
          </p:cNvCxnSpPr>
          <p:nvPr/>
        </p:nvCxnSpPr>
        <p:spPr>
          <a:xfrm>
            <a:off x="3667108" y="3214686"/>
            <a:ext cx="1214446" cy="118479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81554" y="4214818"/>
            <a:ext cx="665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정수로 표현된 답변 데이터를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one-hot-encoding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벡터로 변환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960" y="4214818"/>
            <a:ext cx="411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입력에 따른 훈련</a:t>
            </a:r>
          </a:p>
        </p:txBody>
      </p:sp>
      <p:cxnSp>
        <p:nvCxnSpPr>
          <p:cNvPr id="31" name="직선 연결선 30"/>
          <p:cNvCxnSpPr>
            <a:stCxn id="37" idx="6"/>
            <a:endCxn id="30" idx="0"/>
          </p:cNvCxnSpPr>
          <p:nvPr/>
        </p:nvCxnSpPr>
        <p:spPr>
          <a:xfrm>
            <a:off x="1742842" y="3515430"/>
            <a:ext cx="695733" cy="6993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166778" y="3214686"/>
            <a:ext cx="576064" cy="6014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060848"/>
            <a:ext cx="2952328" cy="2952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87" y="2060848"/>
            <a:ext cx="2952328" cy="2952328"/>
          </a:xfrm>
          <a:prstGeom prst="rect">
            <a:avLst/>
          </a:prstGeom>
        </p:spPr>
      </p:pic>
      <p:sp>
        <p:nvSpPr>
          <p:cNvPr id="5" name="십자형 4"/>
          <p:cNvSpPr/>
          <p:nvPr/>
        </p:nvSpPr>
        <p:spPr>
          <a:xfrm>
            <a:off x="4151784" y="2852936"/>
            <a:ext cx="648072" cy="648072"/>
          </a:xfrm>
          <a:prstGeom prst="plus">
            <a:avLst>
              <a:gd name="adj" fmla="val 384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>
            <a:off x="8259217" y="2676545"/>
            <a:ext cx="1008112" cy="864096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1285" y="1785154"/>
            <a:ext cx="13981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16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7627" y="5178765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8106" y="5178765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참조 이미지</a:t>
            </a:r>
          </a:p>
        </p:txBody>
      </p:sp>
    </p:spTree>
    <p:extLst>
      <p:ext uri="{BB962C8B-B14F-4D97-AF65-F5344CB8AC3E}">
        <p14:creationId xmlns:p14="http://schemas.microsoft.com/office/powerpoint/2010/main" val="34472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64" y="2285992"/>
            <a:ext cx="6270868" cy="1728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464" y="1571612"/>
            <a:ext cx="4408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이미지와 </a:t>
            </a:r>
            <a:r>
              <a:rPr lang="ko-KR" altLang="en-US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이미지의 경로 정의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6910" y="4214818"/>
            <a:ext cx="47884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높이가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400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픽셀이 되도록 크기를 변경</a:t>
            </a:r>
          </a:p>
        </p:txBody>
      </p:sp>
      <p:sp>
        <p:nvSpPr>
          <p:cNvPr id="15" name="타원 14"/>
          <p:cNvSpPr/>
          <p:nvPr/>
        </p:nvSpPr>
        <p:spPr>
          <a:xfrm>
            <a:off x="1881158" y="3357562"/>
            <a:ext cx="714380" cy="6429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48209"/>
            <a:ext cx="5472608" cy="336158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809720" y="4286256"/>
            <a:ext cx="1219006" cy="57606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6"/>
            <a:endCxn id="18" idx="1"/>
          </p:cNvCxnSpPr>
          <p:nvPr/>
        </p:nvCxnSpPr>
        <p:spPr>
          <a:xfrm>
            <a:off x="3028726" y="4574288"/>
            <a:ext cx="924134" cy="79569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52860" y="5143512"/>
            <a:ext cx="2743059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 -&gt; BGR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44" y="5286388"/>
            <a:ext cx="185910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>
            <a:endCxn id="28" idx="1"/>
          </p:cNvCxnSpPr>
          <p:nvPr/>
        </p:nvCxnSpPr>
        <p:spPr>
          <a:xfrm flipV="1">
            <a:off x="3524232" y="3682916"/>
            <a:ext cx="3500462" cy="5319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4694" y="3429000"/>
            <a:ext cx="41184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평균 픽셀 값을 더해줌</a:t>
            </a:r>
          </a:p>
        </p:txBody>
      </p:sp>
      <p:cxnSp>
        <p:nvCxnSpPr>
          <p:cNvPr id="29" name="직선 화살표 연결선 28"/>
          <p:cNvCxnSpPr>
            <a:endCxn id="32" idx="1"/>
          </p:cNvCxnSpPr>
          <p:nvPr/>
        </p:nvCxnSpPr>
        <p:spPr>
          <a:xfrm flipV="1">
            <a:off x="4452926" y="2461905"/>
            <a:ext cx="2571768" cy="39559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24694" y="2000240"/>
            <a:ext cx="369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이미지를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변환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 추가해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 형태로 변환</a:t>
            </a:r>
          </a:p>
        </p:txBody>
      </p:sp>
    </p:spTree>
    <p:extLst>
      <p:ext uri="{BB962C8B-B14F-4D97-AF65-F5344CB8AC3E}">
        <p14:creationId xmlns:p14="http://schemas.microsoft.com/office/powerpoint/2010/main" val="27497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7212061" cy="309634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015880" y="3284984"/>
            <a:ext cx="1080120" cy="7108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1620" y="4429132"/>
            <a:ext cx="325673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9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68760"/>
            <a:ext cx="5937553" cy="4464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6198" y="1357298"/>
            <a:ext cx="166423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변위 손실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95802" y="1357298"/>
            <a:ext cx="3000396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810116" y="2857496"/>
            <a:ext cx="2786082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667240" y="4143380"/>
            <a:ext cx="2857520" cy="714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21" y="1124744"/>
            <a:ext cx="6499103" cy="4943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9008" y="928670"/>
            <a:ext cx="4633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 이름과 활성화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매핑한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</a:t>
            </a:r>
            <a:endParaRPr lang="ko-KR" altLang="en-US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743700" y="1142984"/>
            <a:ext cx="566746" cy="5716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21" idx="1"/>
          </p:cNvCxnSpPr>
          <p:nvPr/>
        </p:nvCxnSpPr>
        <p:spPr>
          <a:xfrm flipV="1">
            <a:off x="3524232" y="2111280"/>
            <a:ext cx="3714776" cy="88909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9008" y="1857364"/>
            <a:ext cx="36663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함수에 사용할 가중치 정의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167438" y="3929066"/>
            <a:ext cx="1285884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09588" y="4357694"/>
            <a:ext cx="62865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023902" y="5715016"/>
            <a:ext cx="38576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53322" y="3643314"/>
            <a:ext cx="395973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손실을 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 손실을 타깃 층 대해 더해줌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변위 손실을 더해줌</a:t>
            </a:r>
          </a:p>
        </p:txBody>
      </p:sp>
      <p:cxnSp>
        <p:nvCxnSpPr>
          <p:cNvPr id="39" name="직선 화살표 연결선 38"/>
          <p:cNvCxnSpPr>
            <a:endCxn id="38" idx="1"/>
          </p:cNvCxnSpPr>
          <p:nvPr/>
        </p:nvCxnSpPr>
        <p:spPr>
          <a:xfrm>
            <a:off x="6238876" y="4714884"/>
            <a:ext cx="1214446" cy="1334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6453190" y="5573728"/>
            <a:ext cx="1143008" cy="3556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983431"/>
            <a:ext cx="5472608" cy="534975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381752" y="1500174"/>
            <a:ext cx="71438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24694" y="1214422"/>
            <a:ext cx="4339650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손실과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값을 추출하는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function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4694" y="2357430"/>
            <a:ext cx="40286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손실과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각각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반환하는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메서드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 호출할 때 손실 값을 반환하고 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호출을 위해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그래디언트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캐싱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67042" y="1857364"/>
            <a:ext cx="4000528" cy="135732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03828"/>
            <a:ext cx="5976664" cy="4280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5407642"/>
            <a:ext cx="5688632" cy="8105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7570" y="1857364"/>
            <a:ext cx="25987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초깃값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타깃 이미지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7570" y="3786190"/>
            <a:ext cx="31486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현재 이미지를 저장</a:t>
            </a:r>
          </a:p>
        </p:txBody>
      </p:sp>
    </p:spTree>
    <p:extLst>
      <p:ext uri="{BB962C8B-B14F-4D97-AF65-F5344CB8AC3E}">
        <p14:creationId xmlns:p14="http://schemas.microsoft.com/office/powerpoint/2010/main" val="4086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384" y="29887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8.3.3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케라스에서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뉴럴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스타일 </a:t>
            </a:r>
            <a:r>
              <a:rPr lang="ko-KR" altLang="en-US" sz="24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트랜스퍼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구현하기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248128" y="692696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248128" y="620688"/>
            <a:ext cx="64807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5" y="1266280"/>
            <a:ext cx="2078225" cy="20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60" y="1266280"/>
            <a:ext cx="2078225" cy="2078225"/>
          </a:xfrm>
          <a:prstGeom prst="rect">
            <a:avLst/>
          </a:prstGeom>
        </p:spPr>
      </p:pic>
      <p:sp>
        <p:nvSpPr>
          <p:cNvPr id="13" name="십자형 12"/>
          <p:cNvSpPr/>
          <p:nvPr/>
        </p:nvSpPr>
        <p:spPr>
          <a:xfrm>
            <a:off x="2997504" y="1844824"/>
            <a:ext cx="648072" cy="648072"/>
          </a:xfrm>
          <a:prstGeom prst="plus">
            <a:avLst>
              <a:gd name="adj" fmla="val 384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등호 14"/>
          <p:cNvSpPr/>
          <p:nvPr/>
        </p:nvSpPr>
        <p:spPr>
          <a:xfrm>
            <a:off x="5958946" y="1736812"/>
            <a:ext cx="1008112" cy="864096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24" y="1266279"/>
            <a:ext cx="4302568" cy="3942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913" y="4536707"/>
            <a:ext cx="5668539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적절한 양의 훈련 데이터로 느리지만 간단한 변환을 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수행하기 때문에 작고 빠른 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사용하여 학습</a:t>
            </a:r>
            <a:endParaRPr lang="en-US" altLang="ko-KR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88913" y="3933056"/>
            <a:ext cx="5811143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600056" y="3933056"/>
            <a:ext cx="0" cy="239930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38414" y="1928802"/>
            <a:ext cx="6737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8.4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변이형 오토인코더를 사용한 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생성</a:t>
            </a:r>
            <a:endParaRPr lang="en-US" altLang="ko-KR" sz="32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523968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525024" y="3143248"/>
            <a:ext cx="100811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4245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21369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23902" y="548680"/>
            <a:ext cx="79209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prstClr val="white">
                    <a:lumMod val="50000"/>
                  </a:prstClr>
                </a:solidFill>
                <a:beve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4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285750" indent="-285750">
          <a:lnSpc>
            <a:spcPct val="150000"/>
          </a:lnSpc>
          <a:buFont typeface="Wingdings" panose="05000000000000000000" pitchFamily="2" charset="2"/>
          <a:buChar char="§"/>
          <a:defRPr dirty="0" smtClean="0">
            <a:solidFill>
              <a:schemeClr val="bg1"/>
            </a:solidFill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3453</Words>
  <Application>Microsoft Office PowerPoint</Application>
  <PresentationFormat>와이드스크린</PresentationFormat>
  <Paragraphs>676</Paragraphs>
  <Slides>144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49" baseType="lpstr">
      <vt:lpstr>맑은 고딕</vt:lpstr>
      <vt:lpstr>함초롬돋움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2018305059</cp:lastModifiedBy>
  <cp:revision>221</cp:revision>
  <dcterms:created xsi:type="dcterms:W3CDTF">2016-10-28T15:58:08Z</dcterms:created>
  <dcterms:modified xsi:type="dcterms:W3CDTF">2020-01-14T03:35:56Z</dcterms:modified>
</cp:coreProperties>
</file>